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45"/>
  </p:notesMasterIdLst>
  <p:sldIdLst>
    <p:sldId id="319" r:id="rId2"/>
    <p:sldId id="482" r:id="rId3"/>
    <p:sldId id="481" r:id="rId4"/>
    <p:sldId id="340" r:id="rId5"/>
    <p:sldId id="274" r:id="rId6"/>
    <p:sldId id="471" r:id="rId7"/>
    <p:sldId id="349" r:id="rId8"/>
    <p:sldId id="341" r:id="rId9"/>
    <p:sldId id="342" r:id="rId10"/>
    <p:sldId id="337" r:id="rId11"/>
    <p:sldId id="478" r:id="rId12"/>
    <p:sldId id="288" r:id="rId13"/>
    <p:sldId id="350" r:id="rId14"/>
    <p:sldId id="351" r:id="rId15"/>
    <p:sldId id="296" r:id="rId16"/>
    <p:sldId id="472" r:id="rId17"/>
    <p:sldId id="473" r:id="rId18"/>
    <p:sldId id="470" r:id="rId19"/>
    <p:sldId id="289" r:id="rId20"/>
    <p:sldId id="353" r:id="rId21"/>
    <p:sldId id="362" r:id="rId22"/>
    <p:sldId id="354" r:id="rId23"/>
    <p:sldId id="318" r:id="rId24"/>
    <p:sldId id="298" r:id="rId25"/>
    <p:sldId id="368" r:id="rId26"/>
    <p:sldId id="474" r:id="rId27"/>
    <p:sldId id="475" r:id="rId28"/>
    <p:sldId id="287" r:id="rId29"/>
    <p:sldId id="380" r:id="rId30"/>
    <p:sldId id="476" r:id="rId31"/>
    <p:sldId id="367" r:id="rId32"/>
    <p:sldId id="369" r:id="rId33"/>
    <p:sldId id="436" r:id="rId34"/>
    <p:sldId id="447" r:id="rId35"/>
    <p:sldId id="480" r:id="rId36"/>
    <p:sldId id="464" r:id="rId37"/>
    <p:sldId id="483" r:id="rId38"/>
    <p:sldId id="448" r:id="rId39"/>
    <p:sldId id="463" r:id="rId40"/>
    <p:sldId id="454" r:id="rId41"/>
    <p:sldId id="455" r:id="rId42"/>
    <p:sldId id="459" r:id="rId43"/>
    <p:sldId id="27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70" autoAdjust="0"/>
    <p:restoredTop sz="94660"/>
  </p:normalViewPr>
  <p:slideViewPr>
    <p:cSldViewPr>
      <p:cViewPr varScale="1">
        <p:scale>
          <a:sx n="123" d="100"/>
          <a:sy n="123" d="100"/>
        </p:scale>
        <p:origin x="220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CAA69-499D-4941-B7AF-37A445BCD75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AB36C9C-2C9B-4806-8199-1E523D55CF2B}">
      <dgm:prSet/>
      <dgm:spPr/>
      <dgm:t>
        <a:bodyPr/>
        <a:lstStyle/>
        <a:p>
          <a:r>
            <a:rPr lang="fr-FR"/>
            <a:t>Anti-grippe  : </a:t>
          </a:r>
          <a:endParaRPr lang="en-US"/>
        </a:p>
      </dgm:t>
    </dgm:pt>
    <dgm:pt modelId="{BD54D7BA-1C69-4D7D-9D33-74E1108E1C3B}" type="parTrans" cxnId="{02D6B54F-276D-4BE2-AD29-050313BDCA52}">
      <dgm:prSet/>
      <dgm:spPr/>
      <dgm:t>
        <a:bodyPr/>
        <a:lstStyle/>
        <a:p>
          <a:endParaRPr lang="en-US"/>
        </a:p>
      </dgm:t>
    </dgm:pt>
    <dgm:pt modelId="{978F13D1-71CC-41DC-81A9-9E8D2D4B91EB}" type="sibTrans" cxnId="{02D6B54F-276D-4BE2-AD29-050313BDCA52}">
      <dgm:prSet/>
      <dgm:spPr/>
      <dgm:t>
        <a:bodyPr/>
        <a:lstStyle/>
        <a:p>
          <a:endParaRPr lang="en-US"/>
        </a:p>
      </dgm:t>
    </dgm:pt>
    <dgm:pt modelId="{D09AB900-8442-482F-85D1-7C2F47295FC1}">
      <dgm:prSet/>
      <dgm:spPr/>
      <dgm:t>
        <a:bodyPr/>
        <a:lstStyle/>
        <a:p>
          <a:r>
            <a:rPr lang="fr-FR"/>
            <a:t>annuelle  car </a:t>
          </a:r>
          <a:r>
            <a:rPr lang="fr-FR" b="0" i="0"/>
            <a:t>les souches de virus en circulation sont différentes d’une année à l’autre. </a:t>
          </a:r>
          <a:endParaRPr lang="en-US"/>
        </a:p>
      </dgm:t>
    </dgm:pt>
    <dgm:pt modelId="{34144F33-3849-4351-A2FA-D774092D0D5E}" type="parTrans" cxnId="{7D69C624-416A-4B9E-A0C7-6B455753CBDD}">
      <dgm:prSet/>
      <dgm:spPr/>
      <dgm:t>
        <a:bodyPr/>
        <a:lstStyle/>
        <a:p>
          <a:endParaRPr lang="en-US"/>
        </a:p>
      </dgm:t>
    </dgm:pt>
    <dgm:pt modelId="{22F75523-5245-4CCB-8CA8-F81E7AD05EB6}" type="sibTrans" cxnId="{7D69C624-416A-4B9E-A0C7-6B455753CBDD}">
      <dgm:prSet/>
      <dgm:spPr/>
      <dgm:t>
        <a:bodyPr/>
        <a:lstStyle/>
        <a:p>
          <a:endParaRPr lang="en-US"/>
        </a:p>
      </dgm:t>
    </dgm:pt>
    <dgm:pt modelId="{DA69309A-0EF9-44F4-949A-F4045098600C}">
      <dgm:prSet/>
      <dgm:spPr/>
      <dgm:t>
        <a:bodyPr/>
        <a:lstStyle/>
        <a:p>
          <a:r>
            <a:rPr lang="fr-FR" b="0" i="0" dirty="0"/>
            <a:t>Risques  de complications augmentent avec l'âge et les maladies chroniques (diabète HTA, insuffisance cardiaque , BPCO ) </a:t>
          </a:r>
          <a:endParaRPr lang="en-US" dirty="0"/>
        </a:p>
      </dgm:t>
    </dgm:pt>
    <dgm:pt modelId="{337EBCA1-8FD1-4039-B0E3-BD0546C6BBA7}" type="parTrans" cxnId="{177C16C8-2A0A-4B94-9336-5A6EA0A52758}">
      <dgm:prSet/>
      <dgm:spPr/>
      <dgm:t>
        <a:bodyPr/>
        <a:lstStyle/>
        <a:p>
          <a:endParaRPr lang="en-US"/>
        </a:p>
      </dgm:t>
    </dgm:pt>
    <dgm:pt modelId="{BA975C2E-5478-4A1C-A352-920ED3E9E6DB}" type="sibTrans" cxnId="{177C16C8-2A0A-4B94-9336-5A6EA0A52758}">
      <dgm:prSet/>
      <dgm:spPr/>
      <dgm:t>
        <a:bodyPr/>
        <a:lstStyle/>
        <a:p>
          <a:endParaRPr lang="en-US"/>
        </a:p>
      </dgm:t>
    </dgm:pt>
    <dgm:pt modelId="{D15F31BC-46A7-41E7-8526-955126B75B84}">
      <dgm:prSet/>
      <dgm:spPr/>
      <dgm:t>
        <a:bodyPr/>
        <a:lstStyle/>
        <a:p>
          <a:r>
            <a:rPr lang="fr-FR" b="0" i="0" dirty="0"/>
            <a:t>Complications. = </a:t>
          </a:r>
          <a:r>
            <a:rPr lang="fr-FR" dirty="0"/>
            <a:t>pneumopathies , décès ( </a:t>
          </a:r>
          <a:r>
            <a:rPr lang="fr-FR" b="0" i="0" dirty="0"/>
            <a:t>plus de 90 % des décès concernant les &gt; 65 ans)</a:t>
          </a:r>
          <a:endParaRPr lang="en-US" dirty="0"/>
        </a:p>
      </dgm:t>
    </dgm:pt>
    <dgm:pt modelId="{34973FC8-DD7F-4A97-9DFC-D3DB892793DB}" type="parTrans" cxnId="{69DE8E85-DE5D-4F35-9F89-8DC7687A6D2D}">
      <dgm:prSet/>
      <dgm:spPr/>
      <dgm:t>
        <a:bodyPr/>
        <a:lstStyle/>
        <a:p>
          <a:endParaRPr lang="en-US"/>
        </a:p>
      </dgm:t>
    </dgm:pt>
    <dgm:pt modelId="{D2A75988-2B31-4383-9D7A-50FA59C4A91A}" type="sibTrans" cxnId="{69DE8E85-DE5D-4F35-9F89-8DC7687A6D2D}">
      <dgm:prSet/>
      <dgm:spPr/>
      <dgm:t>
        <a:bodyPr/>
        <a:lstStyle/>
        <a:p>
          <a:endParaRPr lang="en-US"/>
        </a:p>
      </dgm:t>
    </dgm:pt>
    <dgm:pt modelId="{5E77F693-7C7A-4E8F-B952-52C6B3314205}">
      <dgm:prSet/>
      <dgm:spPr/>
      <dgm:t>
        <a:bodyPr/>
        <a:lstStyle/>
        <a:p>
          <a:r>
            <a:rPr lang="fr-FR" dirty="0"/>
            <a:t>Vaccination de l’entourage  +++</a:t>
          </a:r>
          <a:endParaRPr lang="en-US" dirty="0"/>
        </a:p>
      </dgm:t>
    </dgm:pt>
    <dgm:pt modelId="{9B705333-A36B-482E-A2E3-3ADBF9785CC6}" type="parTrans" cxnId="{F4329DAA-4826-4788-8547-AB86D659C001}">
      <dgm:prSet/>
      <dgm:spPr/>
      <dgm:t>
        <a:bodyPr/>
        <a:lstStyle/>
        <a:p>
          <a:endParaRPr lang="en-US"/>
        </a:p>
      </dgm:t>
    </dgm:pt>
    <dgm:pt modelId="{C09DD019-3BAE-4068-B68D-BE7385DB0E2E}" type="sibTrans" cxnId="{F4329DAA-4826-4788-8547-AB86D659C001}">
      <dgm:prSet/>
      <dgm:spPr/>
      <dgm:t>
        <a:bodyPr/>
        <a:lstStyle/>
        <a:p>
          <a:endParaRPr lang="en-US"/>
        </a:p>
      </dgm:t>
    </dgm:pt>
    <dgm:pt modelId="{82EB4EE9-E336-470F-A51B-71BA6BBA31C2}">
      <dgm:prSet/>
      <dgm:spPr/>
      <dgm:t>
        <a:bodyPr/>
        <a:lstStyle/>
        <a:p>
          <a:r>
            <a:rPr lang="fr-FR"/>
            <a:t>Contre le COVID </a:t>
          </a:r>
          <a:endParaRPr lang="en-US"/>
        </a:p>
      </dgm:t>
    </dgm:pt>
    <dgm:pt modelId="{58CF7AB2-0BB3-4DB7-8444-623E5011908A}" type="parTrans" cxnId="{5C583A43-68C7-4B6B-B46E-48C9750C7CC3}">
      <dgm:prSet/>
      <dgm:spPr/>
      <dgm:t>
        <a:bodyPr/>
        <a:lstStyle/>
        <a:p>
          <a:endParaRPr lang="en-US"/>
        </a:p>
      </dgm:t>
    </dgm:pt>
    <dgm:pt modelId="{6A5D2DBE-B374-432E-AA75-BB48D0E38ED6}" type="sibTrans" cxnId="{5C583A43-68C7-4B6B-B46E-48C9750C7CC3}">
      <dgm:prSet/>
      <dgm:spPr/>
      <dgm:t>
        <a:bodyPr/>
        <a:lstStyle/>
        <a:p>
          <a:endParaRPr lang="en-US"/>
        </a:p>
      </dgm:t>
    </dgm:pt>
    <dgm:pt modelId="{87A23F38-F8D7-4A01-BC38-25AAE36C3E5D}">
      <dgm:prSet/>
      <dgm:spPr/>
      <dgm:t>
        <a:bodyPr/>
        <a:lstStyle/>
        <a:p>
          <a:r>
            <a:rPr lang="fr-FR" b="0" i="0" dirty="0"/>
            <a:t>taux de mortalité de ce virus est très élevé surtout si &gt; 60 ans </a:t>
          </a:r>
          <a:endParaRPr lang="en-US" dirty="0"/>
        </a:p>
      </dgm:t>
    </dgm:pt>
    <dgm:pt modelId="{C4A254F4-BFD8-4573-9F32-6EB3A01EEDF9}" type="parTrans" cxnId="{F1145668-EFD5-4D65-96DB-BE9588F235BA}">
      <dgm:prSet/>
      <dgm:spPr/>
      <dgm:t>
        <a:bodyPr/>
        <a:lstStyle/>
        <a:p>
          <a:endParaRPr lang="en-US"/>
        </a:p>
      </dgm:t>
    </dgm:pt>
    <dgm:pt modelId="{6EAD021A-0F96-4623-B38B-F3C67D93C02F}" type="sibTrans" cxnId="{F1145668-EFD5-4D65-96DB-BE9588F235BA}">
      <dgm:prSet/>
      <dgm:spPr/>
      <dgm:t>
        <a:bodyPr/>
        <a:lstStyle/>
        <a:p>
          <a:endParaRPr lang="en-US"/>
        </a:p>
      </dgm:t>
    </dgm:pt>
    <dgm:pt modelId="{20A516AC-0F27-4F50-9F41-2B0EB9833A6F}">
      <dgm:prSet/>
      <dgm:spPr/>
      <dgm:t>
        <a:bodyPr/>
        <a:lstStyle/>
        <a:p>
          <a:r>
            <a:rPr lang="fr-FR" b="0" i="0" dirty="0"/>
            <a:t>selon une étude d’EPI-PHARE : le risque d’entrer à l’hôpital est X 2 pour les 60-64 ans, X 3  chez les 70-74 ans, X 6 chez les 80-84 ans et </a:t>
          </a:r>
          <a:r>
            <a:rPr lang="fr-FR" b="0" dirty="0"/>
            <a:t>X 12 </a:t>
          </a:r>
          <a:r>
            <a:rPr lang="fr-FR" b="0" i="0" dirty="0"/>
            <a:t>chez les plus de 90 ans par rapport aux 40-44 ans</a:t>
          </a:r>
          <a:endParaRPr lang="en-US" dirty="0"/>
        </a:p>
      </dgm:t>
    </dgm:pt>
    <dgm:pt modelId="{BBC5CB58-AFB7-4768-8940-39FCA7D133FA}" type="parTrans" cxnId="{10725251-084F-473B-87E6-87725E2775D4}">
      <dgm:prSet/>
      <dgm:spPr/>
      <dgm:t>
        <a:bodyPr/>
        <a:lstStyle/>
        <a:p>
          <a:endParaRPr lang="en-US"/>
        </a:p>
      </dgm:t>
    </dgm:pt>
    <dgm:pt modelId="{AE6CB590-B55F-4C5F-983A-F7A46CD43EE1}" type="sibTrans" cxnId="{10725251-084F-473B-87E6-87725E2775D4}">
      <dgm:prSet/>
      <dgm:spPr/>
      <dgm:t>
        <a:bodyPr/>
        <a:lstStyle/>
        <a:p>
          <a:endParaRPr lang="en-US"/>
        </a:p>
      </dgm:t>
    </dgm:pt>
    <dgm:pt modelId="{AB3A2110-D09F-4A96-B45F-5925F036497E}">
      <dgm:prSet/>
      <dgm:spPr/>
      <dgm:t>
        <a:bodyPr/>
        <a:lstStyle/>
        <a:p>
          <a:r>
            <a:rPr lang="fr-FR" dirty="0"/>
            <a:t>recommandé en particulier si vous avez des problèmes de maladie pulmonaires chroniques</a:t>
          </a:r>
          <a:endParaRPr lang="en-US" dirty="0"/>
        </a:p>
      </dgm:t>
    </dgm:pt>
    <dgm:pt modelId="{BA80591C-3004-464C-845F-1E0D0769A46B}" type="parTrans" cxnId="{703B2F88-1BC4-4923-BE7F-5D6DD634ADB4}">
      <dgm:prSet/>
      <dgm:spPr/>
      <dgm:t>
        <a:bodyPr/>
        <a:lstStyle/>
        <a:p>
          <a:endParaRPr lang="en-US"/>
        </a:p>
      </dgm:t>
    </dgm:pt>
    <dgm:pt modelId="{1226DD2E-16C9-4BFD-9A20-1462F5EAB12D}" type="sibTrans" cxnId="{703B2F88-1BC4-4923-BE7F-5D6DD634ADB4}">
      <dgm:prSet/>
      <dgm:spPr/>
      <dgm:t>
        <a:bodyPr/>
        <a:lstStyle/>
        <a:p>
          <a:endParaRPr lang="en-US"/>
        </a:p>
      </dgm:t>
    </dgm:pt>
    <dgm:pt modelId="{199F4EE6-1F57-49CD-AE4B-DADB136DBEEC}">
      <dgm:prSet/>
      <dgm:spPr/>
      <dgm:t>
        <a:bodyPr/>
        <a:lstStyle/>
        <a:p>
          <a:r>
            <a:rPr lang="fr-FR" dirty="0"/>
            <a:t>Rappel DTP</a:t>
          </a:r>
          <a:endParaRPr lang="en-US" dirty="0"/>
        </a:p>
      </dgm:t>
    </dgm:pt>
    <dgm:pt modelId="{DB704DDC-63E4-4B05-8348-8E317541F5DB}" type="parTrans" cxnId="{405F8BCB-7BD4-4A25-8A57-4662560FEE99}">
      <dgm:prSet/>
      <dgm:spPr/>
      <dgm:t>
        <a:bodyPr/>
        <a:lstStyle/>
        <a:p>
          <a:endParaRPr lang="en-US"/>
        </a:p>
      </dgm:t>
    </dgm:pt>
    <dgm:pt modelId="{D33F078E-4147-4774-B986-A48D0FBAEF19}" type="sibTrans" cxnId="{405F8BCB-7BD4-4A25-8A57-4662560FEE99}">
      <dgm:prSet/>
      <dgm:spPr/>
      <dgm:t>
        <a:bodyPr/>
        <a:lstStyle/>
        <a:p>
          <a:endParaRPr lang="en-US"/>
        </a:p>
      </dgm:t>
    </dgm:pt>
    <dgm:pt modelId="{D7F7ED6A-E882-C740-A3F6-1427E1E444F2}">
      <dgm:prSet/>
      <dgm:spPr/>
      <dgm:t>
        <a:bodyPr/>
        <a:lstStyle/>
        <a:p>
          <a:r>
            <a:rPr lang="fr-FR" dirty="0"/>
            <a:t>obligatoire</a:t>
          </a:r>
        </a:p>
      </dgm:t>
    </dgm:pt>
    <dgm:pt modelId="{B4E5660C-8B2A-B648-A4D4-0E124F065748}" type="parTrans" cxnId="{A504F38D-86B3-6F4F-894E-913C2F3E092F}">
      <dgm:prSet/>
      <dgm:spPr/>
      <dgm:t>
        <a:bodyPr/>
        <a:lstStyle/>
        <a:p>
          <a:endParaRPr lang="fr-FR"/>
        </a:p>
      </dgm:t>
    </dgm:pt>
    <dgm:pt modelId="{1ABA6B32-D726-524B-A158-5A36EEB1324E}" type="sibTrans" cxnId="{A504F38D-86B3-6F4F-894E-913C2F3E092F}">
      <dgm:prSet/>
      <dgm:spPr/>
      <dgm:t>
        <a:bodyPr/>
        <a:lstStyle/>
        <a:p>
          <a:endParaRPr lang="fr-FR"/>
        </a:p>
      </dgm:t>
    </dgm:pt>
    <dgm:pt modelId="{4C075D73-D40D-934E-9273-B00C99EE32B3}">
      <dgm:prSet/>
      <dgm:spPr/>
      <dgm:t>
        <a:bodyPr/>
        <a:lstStyle/>
        <a:p>
          <a:r>
            <a:rPr lang="fr-FR" dirty="0"/>
            <a:t> tous les 20 ans de 25 à 65  ans</a:t>
          </a:r>
        </a:p>
      </dgm:t>
    </dgm:pt>
    <dgm:pt modelId="{9C353E16-9BF3-8D4F-BE5A-21BF20762966}" type="parTrans" cxnId="{59FB7F50-41B8-9840-B5DC-E53516A4FA98}">
      <dgm:prSet/>
      <dgm:spPr/>
      <dgm:t>
        <a:bodyPr/>
        <a:lstStyle/>
        <a:p>
          <a:endParaRPr lang="fr-FR"/>
        </a:p>
      </dgm:t>
    </dgm:pt>
    <dgm:pt modelId="{A07B9AFC-DF00-4C41-92E0-E85323D48EB1}" type="sibTrans" cxnId="{59FB7F50-41B8-9840-B5DC-E53516A4FA98}">
      <dgm:prSet/>
      <dgm:spPr/>
      <dgm:t>
        <a:bodyPr/>
        <a:lstStyle/>
        <a:p>
          <a:endParaRPr lang="fr-FR"/>
        </a:p>
      </dgm:t>
    </dgm:pt>
    <dgm:pt modelId="{2EC24F79-F3F2-074C-80D5-798701B498BC}">
      <dgm:prSet/>
      <dgm:spPr/>
      <dgm:t>
        <a:bodyPr/>
        <a:lstStyle/>
        <a:p>
          <a:r>
            <a:rPr lang="fr-FR" dirty="0"/>
            <a:t>Tous les 10 ans après 65 ans </a:t>
          </a:r>
        </a:p>
      </dgm:t>
    </dgm:pt>
    <dgm:pt modelId="{BF0325CD-6501-004B-B2E7-64E1A2A6DA73}" type="parTrans" cxnId="{2EC3AB04-8276-3542-AC7D-B9142DD48431}">
      <dgm:prSet/>
      <dgm:spPr/>
      <dgm:t>
        <a:bodyPr/>
        <a:lstStyle/>
        <a:p>
          <a:endParaRPr lang="fr-FR"/>
        </a:p>
      </dgm:t>
    </dgm:pt>
    <dgm:pt modelId="{4913BD51-ACD2-0949-9EBD-99A0E5CA031C}" type="sibTrans" cxnId="{2EC3AB04-8276-3542-AC7D-B9142DD48431}">
      <dgm:prSet/>
      <dgm:spPr/>
      <dgm:t>
        <a:bodyPr/>
        <a:lstStyle/>
        <a:p>
          <a:endParaRPr lang="fr-FR"/>
        </a:p>
      </dgm:t>
    </dgm:pt>
    <dgm:pt modelId="{AD1D7C0A-8808-E646-A4BF-279973248DB6}" type="pres">
      <dgm:prSet presAssocID="{426CAA69-499D-4941-B7AF-37A445BCD756}" presName="Name0" presStyleCnt="0">
        <dgm:presLayoutVars>
          <dgm:dir/>
          <dgm:animLvl val="lvl"/>
          <dgm:resizeHandles val="exact"/>
        </dgm:presLayoutVars>
      </dgm:prSet>
      <dgm:spPr/>
    </dgm:pt>
    <dgm:pt modelId="{8FB9C85E-D743-4E4A-9979-BCB7607BC960}" type="pres">
      <dgm:prSet presAssocID="{6AB36C9C-2C9B-4806-8199-1E523D55CF2B}" presName="composite" presStyleCnt="0"/>
      <dgm:spPr/>
    </dgm:pt>
    <dgm:pt modelId="{0AA7B156-EBCF-024A-A92C-F8DB8D525178}" type="pres">
      <dgm:prSet presAssocID="{6AB36C9C-2C9B-4806-8199-1E523D55CF2B}" presName="parTx" presStyleLbl="alignNode1" presStyleIdx="0" presStyleCnt="3">
        <dgm:presLayoutVars>
          <dgm:chMax val="0"/>
          <dgm:chPref val="0"/>
          <dgm:bulletEnabled val="1"/>
        </dgm:presLayoutVars>
      </dgm:prSet>
      <dgm:spPr/>
    </dgm:pt>
    <dgm:pt modelId="{8966AF4C-2E6A-B945-B295-03478B9BDA83}" type="pres">
      <dgm:prSet presAssocID="{6AB36C9C-2C9B-4806-8199-1E523D55CF2B}" presName="desTx" presStyleLbl="alignAccFollowNode1" presStyleIdx="0" presStyleCnt="3">
        <dgm:presLayoutVars>
          <dgm:bulletEnabled val="1"/>
        </dgm:presLayoutVars>
      </dgm:prSet>
      <dgm:spPr/>
    </dgm:pt>
    <dgm:pt modelId="{EB0BA94E-DB32-534E-93A6-5B5D37EB5D98}" type="pres">
      <dgm:prSet presAssocID="{978F13D1-71CC-41DC-81A9-9E8D2D4B91EB}" presName="space" presStyleCnt="0"/>
      <dgm:spPr/>
    </dgm:pt>
    <dgm:pt modelId="{4CCD8283-F455-7D4B-A3E7-5228AB2AF08A}" type="pres">
      <dgm:prSet presAssocID="{82EB4EE9-E336-470F-A51B-71BA6BBA31C2}" presName="composite" presStyleCnt="0"/>
      <dgm:spPr/>
    </dgm:pt>
    <dgm:pt modelId="{77DDA26D-A3E9-F148-9A8E-9250AAFA2526}" type="pres">
      <dgm:prSet presAssocID="{82EB4EE9-E336-470F-A51B-71BA6BBA31C2}" presName="parTx" presStyleLbl="alignNode1" presStyleIdx="1" presStyleCnt="3">
        <dgm:presLayoutVars>
          <dgm:chMax val="0"/>
          <dgm:chPref val="0"/>
          <dgm:bulletEnabled val="1"/>
        </dgm:presLayoutVars>
      </dgm:prSet>
      <dgm:spPr/>
    </dgm:pt>
    <dgm:pt modelId="{7EFC8500-E0E6-C740-969F-58BEE669A03B}" type="pres">
      <dgm:prSet presAssocID="{82EB4EE9-E336-470F-A51B-71BA6BBA31C2}" presName="desTx" presStyleLbl="alignAccFollowNode1" presStyleIdx="1" presStyleCnt="3">
        <dgm:presLayoutVars>
          <dgm:bulletEnabled val="1"/>
        </dgm:presLayoutVars>
      </dgm:prSet>
      <dgm:spPr/>
    </dgm:pt>
    <dgm:pt modelId="{1C9DD700-3653-8043-8BCF-992770497403}" type="pres">
      <dgm:prSet presAssocID="{6A5D2DBE-B374-432E-AA75-BB48D0E38ED6}" presName="space" presStyleCnt="0"/>
      <dgm:spPr/>
    </dgm:pt>
    <dgm:pt modelId="{670C262E-7C04-1E46-A6FF-6AB25DF02C85}" type="pres">
      <dgm:prSet presAssocID="{199F4EE6-1F57-49CD-AE4B-DADB136DBEEC}" presName="composite" presStyleCnt="0"/>
      <dgm:spPr/>
    </dgm:pt>
    <dgm:pt modelId="{B0FE5F2E-A747-DB47-8925-05B5EEF4B584}" type="pres">
      <dgm:prSet presAssocID="{199F4EE6-1F57-49CD-AE4B-DADB136DBEEC}" presName="parTx" presStyleLbl="alignNode1" presStyleIdx="2" presStyleCnt="3">
        <dgm:presLayoutVars>
          <dgm:chMax val="0"/>
          <dgm:chPref val="0"/>
          <dgm:bulletEnabled val="1"/>
        </dgm:presLayoutVars>
      </dgm:prSet>
      <dgm:spPr/>
    </dgm:pt>
    <dgm:pt modelId="{7827CE11-6BB5-0048-B6AA-8E01617F6232}" type="pres">
      <dgm:prSet presAssocID="{199F4EE6-1F57-49CD-AE4B-DADB136DBEEC}" presName="desTx" presStyleLbl="alignAccFollowNode1" presStyleIdx="2" presStyleCnt="3">
        <dgm:presLayoutVars>
          <dgm:bulletEnabled val="1"/>
        </dgm:presLayoutVars>
      </dgm:prSet>
      <dgm:spPr/>
    </dgm:pt>
  </dgm:ptLst>
  <dgm:cxnLst>
    <dgm:cxn modelId="{AB620202-0A8B-DE48-84D9-1602B308BF88}" type="presOf" srcId="{D15F31BC-46A7-41E7-8526-955126B75B84}" destId="{8966AF4C-2E6A-B945-B295-03478B9BDA83}" srcOrd="0" destOrd="2" presId="urn:microsoft.com/office/officeart/2005/8/layout/hList1"/>
    <dgm:cxn modelId="{2EC3AB04-8276-3542-AC7D-B9142DD48431}" srcId="{199F4EE6-1F57-49CD-AE4B-DADB136DBEEC}" destId="{2EC24F79-F3F2-074C-80D5-798701B498BC}" srcOrd="2" destOrd="0" parTransId="{BF0325CD-6501-004B-B2E7-64E1A2A6DA73}" sibTransId="{4913BD51-ACD2-0949-9EBD-99A0E5CA031C}"/>
    <dgm:cxn modelId="{E8ADE20D-C952-BA4F-9661-73617C992676}" type="presOf" srcId="{2EC24F79-F3F2-074C-80D5-798701B498BC}" destId="{7827CE11-6BB5-0048-B6AA-8E01617F6232}" srcOrd="0" destOrd="2" presId="urn:microsoft.com/office/officeart/2005/8/layout/hList1"/>
    <dgm:cxn modelId="{7D69C624-416A-4B9E-A0C7-6B455753CBDD}" srcId="{6AB36C9C-2C9B-4806-8199-1E523D55CF2B}" destId="{D09AB900-8442-482F-85D1-7C2F47295FC1}" srcOrd="0" destOrd="0" parTransId="{34144F33-3849-4351-A2FA-D774092D0D5E}" sibTransId="{22F75523-5245-4CCB-8CA8-F81E7AD05EB6}"/>
    <dgm:cxn modelId="{0AF2173D-18E0-6B4F-B7AF-8CB617E5A36C}" type="presOf" srcId="{6AB36C9C-2C9B-4806-8199-1E523D55CF2B}" destId="{0AA7B156-EBCF-024A-A92C-F8DB8D525178}" srcOrd="0" destOrd="0" presId="urn:microsoft.com/office/officeart/2005/8/layout/hList1"/>
    <dgm:cxn modelId="{5C583A43-68C7-4B6B-B46E-48C9750C7CC3}" srcId="{426CAA69-499D-4941-B7AF-37A445BCD756}" destId="{82EB4EE9-E336-470F-A51B-71BA6BBA31C2}" srcOrd="1" destOrd="0" parTransId="{58CF7AB2-0BB3-4DB7-8444-623E5011908A}" sibTransId="{6A5D2DBE-B374-432E-AA75-BB48D0E38ED6}"/>
    <dgm:cxn modelId="{02D6B54F-276D-4BE2-AD29-050313BDCA52}" srcId="{426CAA69-499D-4941-B7AF-37A445BCD756}" destId="{6AB36C9C-2C9B-4806-8199-1E523D55CF2B}" srcOrd="0" destOrd="0" parTransId="{BD54D7BA-1C69-4D7D-9D33-74E1108E1C3B}" sibTransId="{978F13D1-71CC-41DC-81A9-9E8D2D4B91EB}"/>
    <dgm:cxn modelId="{59FB7F50-41B8-9840-B5DC-E53516A4FA98}" srcId="{199F4EE6-1F57-49CD-AE4B-DADB136DBEEC}" destId="{4C075D73-D40D-934E-9273-B00C99EE32B3}" srcOrd="1" destOrd="0" parTransId="{9C353E16-9BF3-8D4F-BE5A-21BF20762966}" sibTransId="{A07B9AFC-DF00-4C41-92E0-E85323D48EB1}"/>
    <dgm:cxn modelId="{10725251-084F-473B-87E6-87725E2775D4}" srcId="{82EB4EE9-E336-470F-A51B-71BA6BBA31C2}" destId="{20A516AC-0F27-4F50-9F41-2B0EB9833A6F}" srcOrd="1" destOrd="0" parTransId="{BBC5CB58-AFB7-4768-8940-39FCA7D133FA}" sibTransId="{AE6CB590-B55F-4C5F-983A-F7A46CD43EE1}"/>
    <dgm:cxn modelId="{B795B35C-4078-BE40-B9CB-B794771EB04E}" type="presOf" srcId="{199F4EE6-1F57-49CD-AE4B-DADB136DBEEC}" destId="{B0FE5F2E-A747-DB47-8925-05B5EEF4B584}" srcOrd="0" destOrd="0" presId="urn:microsoft.com/office/officeart/2005/8/layout/hList1"/>
    <dgm:cxn modelId="{9ED05D64-3089-B44A-A3E4-DC926EC7D6F8}" type="presOf" srcId="{20A516AC-0F27-4F50-9F41-2B0EB9833A6F}" destId="{7EFC8500-E0E6-C740-969F-58BEE669A03B}" srcOrd="0" destOrd="1" presId="urn:microsoft.com/office/officeart/2005/8/layout/hList1"/>
    <dgm:cxn modelId="{3062E966-28E8-7542-802B-1AB48BD0C280}" type="presOf" srcId="{4C075D73-D40D-934E-9273-B00C99EE32B3}" destId="{7827CE11-6BB5-0048-B6AA-8E01617F6232}" srcOrd="0" destOrd="1" presId="urn:microsoft.com/office/officeart/2005/8/layout/hList1"/>
    <dgm:cxn modelId="{F1145668-EFD5-4D65-96DB-BE9588F235BA}" srcId="{82EB4EE9-E336-470F-A51B-71BA6BBA31C2}" destId="{87A23F38-F8D7-4A01-BC38-25AAE36C3E5D}" srcOrd="0" destOrd="0" parTransId="{C4A254F4-BFD8-4573-9F32-6EB3A01EEDF9}" sibTransId="{6EAD021A-0F96-4623-B38B-F3C67D93C02F}"/>
    <dgm:cxn modelId="{69DE8E85-DE5D-4F35-9F89-8DC7687A6D2D}" srcId="{6AB36C9C-2C9B-4806-8199-1E523D55CF2B}" destId="{D15F31BC-46A7-41E7-8526-955126B75B84}" srcOrd="2" destOrd="0" parTransId="{34973FC8-DD7F-4A97-9DFC-D3DB892793DB}" sibTransId="{D2A75988-2B31-4383-9D7A-50FA59C4A91A}"/>
    <dgm:cxn modelId="{703B2F88-1BC4-4923-BE7F-5D6DD634ADB4}" srcId="{82EB4EE9-E336-470F-A51B-71BA6BBA31C2}" destId="{AB3A2110-D09F-4A96-B45F-5925F036497E}" srcOrd="2" destOrd="0" parTransId="{BA80591C-3004-464C-845F-1E0D0769A46B}" sibTransId="{1226DD2E-16C9-4BFD-9A20-1462F5EAB12D}"/>
    <dgm:cxn modelId="{B82ACD88-FD4E-5546-BDB4-FF4D62014125}" type="presOf" srcId="{87A23F38-F8D7-4A01-BC38-25AAE36C3E5D}" destId="{7EFC8500-E0E6-C740-969F-58BEE669A03B}" srcOrd="0" destOrd="0" presId="urn:microsoft.com/office/officeart/2005/8/layout/hList1"/>
    <dgm:cxn modelId="{A504F38D-86B3-6F4F-894E-913C2F3E092F}" srcId="{199F4EE6-1F57-49CD-AE4B-DADB136DBEEC}" destId="{D7F7ED6A-E882-C740-A3F6-1427E1E444F2}" srcOrd="0" destOrd="0" parTransId="{B4E5660C-8B2A-B648-A4D4-0E124F065748}" sibTransId="{1ABA6B32-D726-524B-A158-5A36EEB1324E}"/>
    <dgm:cxn modelId="{F057C595-7BFC-0B44-B92E-1D05EFD40B6A}" type="presOf" srcId="{5E77F693-7C7A-4E8F-B952-52C6B3314205}" destId="{8966AF4C-2E6A-B945-B295-03478B9BDA83}" srcOrd="0" destOrd="3" presId="urn:microsoft.com/office/officeart/2005/8/layout/hList1"/>
    <dgm:cxn modelId="{F4329DAA-4826-4788-8547-AB86D659C001}" srcId="{6AB36C9C-2C9B-4806-8199-1E523D55CF2B}" destId="{5E77F693-7C7A-4E8F-B952-52C6B3314205}" srcOrd="3" destOrd="0" parTransId="{9B705333-A36B-482E-A2E3-3ADBF9785CC6}" sibTransId="{C09DD019-3BAE-4068-B68D-BE7385DB0E2E}"/>
    <dgm:cxn modelId="{41EBE7C0-6B3F-244D-B495-3D0F8986D3E5}" type="presOf" srcId="{DA69309A-0EF9-44F4-949A-F4045098600C}" destId="{8966AF4C-2E6A-B945-B295-03478B9BDA83}" srcOrd="0" destOrd="1" presId="urn:microsoft.com/office/officeart/2005/8/layout/hList1"/>
    <dgm:cxn modelId="{59648FC1-0B3E-1247-8671-A97E08F18A87}" type="presOf" srcId="{D7F7ED6A-E882-C740-A3F6-1427E1E444F2}" destId="{7827CE11-6BB5-0048-B6AA-8E01617F6232}" srcOrd="0" destOrd="0" presId="urn:microsoft.com/office/officeart/2005/8/layout/hList1"/>
    <dgm:cxn modelId="{177C16C8-2A0A-4B94-9336-5A6EA0A52758}" srcId="{6AB36C9C-2C9B-4806-8199-1E523D55CF2B}" destId="{DA69309A-0EF9-44F4-949A-F4045098600C}" srcOrd="1" destOrd="0" parTransId="{337EBCA1-8FD1-4039-B0E3-BD0546C6BBA7}" sibTransId="{BA975C2E-5478-4A1C-A352-920ED3E9E6DB}"/>
    <dgm:cxn modelId="{405F8BCB-7BD4-4A25-8A57-4662560FEE99}" srcId="{426CAA69-499D-4941-B7AF-37A445BCD756}" destId="{199F4EE6-1F57-49CD-AE4B-DADB136DBEEC}" srcOrd="2" destOrd="0" parTransId="{DB704DDC-63E4-4B05-8348-8E317541F5DB}" sibTransId="{D33F078E-4147-4774-B986-A48D0FBAEF19}"/>
    <dgm:cxn modelId="{3DEF89CC-73F3-4841-9484-05EED34D209A}" type="presOf" srcId="{D09AB900-8442-482F-85D1-7C2F47295FC1}" destId="{8966AF4C-2E6A-B945-B295-03478B9BDA83}" srcOrd="0" destOrd="0" presId="urn:microsoft.com/office/officeart/2005/8/layout/hList1"/>
    <dgm:cxn modelId="{0C8888D9-B7A2-964E-BEE2-0903EEC880D1}" type="presOf" srcId="{426CAA69-499D-4941-B7AF-37A445BCD756}" destId="{AD1D7C0A-8808-E646-A4BF-279973248DB6}" srcOrd="0" destOrd="0" presId="urn:microsoft.com/office/officeart/2005/8/layout/hList1"/>
    <dgm:cxn modelId="{83F3ADEC-8EAA-3E4E-B3F2-F5B55E199899}" type="presOf" srcId="{AB3A2110-D09F-4A96-B45F-5925F036497E}" destId="{7EFC8500-E0E6-C740-969F-58BEE669A03B}" srcOrd="0" destOrd="2" presId="urn:microsoft.com/office/officeart/2005/8/layout/hList1"/>
    <dgm:cxn modelId="{FEE48FFF-CE50-8F46-871A-076C7596C7BE}" type="presOf" srcId="{82EB4EE9-E336-470F-A51B-71BA6BBA31C2}" destId="{77DDA26D-A3E9-F148-9A8E-9250AAFA2526}" srcOrd="0" destOrd="0" presId="urn:microsoft.com/office/officeart/2005/8/layout/hList1"/>
    <dgm:cxn modelId="{F0E2924E-5EFE-CA44-8B0B-772B8060E07D}" type="presParOf" srcId="{AD1D7C0A-8808-E646-A4BF-279973248DB6}" destId="{8FB9C85E-D743-4E4A-9979-BCB7607BC960}" srcOrd="0" destOrd="0" presId="urn:microsoft.com/office/officeart/2005/8/layout/hList1"/>
    <dgm:cxn modelId="{737A5046-BDC1-C74C-91AC-6B6BF46D72DD}" type="presParOf" srcId="{8FB9C85E-D743-4E4A-9979-BCB7607BC960}" destId="{0AA7B156-EBCF-024A-A92C-F8DB8D525178}" srcOrd="0" destOrd="0" presId="urn:microsoft.com/office/officeart/2005/8/layout/hList1"/>
    <dgm:cxn modelId="{3AB311BD-35EC-D04C-8130-F66796DF012C}" type="presParOf" srcId="{8FB9C85E-D743-4E4A-9979-BCB7607BC960}" destId="{8966AF4C-2E6A-B945-B295-03478B9BDA83}" srcOrd="1" destOrd="0" presId="urn:microsoft.com/office/officeart/2005/8/layout/hList1"/>
    <dgm:cxn modelId="{603B23B4-2714-424E-8D9F-8A46F9734C89}" type="presParOf" srcId="{AD1D7C0A-8808-E646-A4BF-279973248DB6}" destId="{EB0BA94E-DB32-534E-93A6-5B5D37EB5D98}" srcOrd="1" destOrd="0" presId="urn:microsoft.com/office/officeart/2005/8/layout/hList1"/>
    <dgm:cxn modelId="{5FCDA414-538F-4648-855C-8EE3203CDA28}" type="presParOf" srcId="{AD1D7C0A-8808-E646-A4BF-279973248DB6}" destId="{4CCD8283-F455-7D4B-A3E7-5228AB2AF08A}" srcOrd="2" destOrd="0" presId="urn:microsoft.com/office/officeart/2005/8/layout/hList1"/>
    <dgm:cxn modelId="{E9B9D2B6-6C50-5F4D-A198-DE02F81D30D1}" type="presParOf" srcId="{4CCD8283-F455-7D4B-A3E7-5228AB2AF08A}" destId="{77DDA26D-A3E9-F148-9A8E-9250AAFA2526}" srcOrd="0" destOrd="0" presId="urn:microsoft.com/office/officeart/2005/8/layout/hList1"/>
    <dgm:cxn modelId="{0D634734-202B-824A-A09F-FB580B867759}" type="presParOf" srcId="{4CCD8283-F455-7D4B-A3E7-5228AB2AF08A}" destId="{7EFC8500-E0E6-C740-969F-58BEE669A03B}" srcOrd="1" destOrd="0" presId="urn:microsoft.com/office/officeart/2005/8/layout/hList1"/>
    <dgm:cxn modelId="{DBB8930B-5A46-9548-8E70-6487266E2FB8}" type="presParOf" srcId="{AD1D7C0A-8808-E646-A4BF-279973248DB6}" destId="{1C9DD700-3653-8043-8BCF-992770497403}" srcOrd="3" destOrd="0" presId="urn:microsoft.com/office/officeart/2005/8/layout/hList1"/>
    <dgm:cxn modelId="{07A2DE72-E56E-1443-95B2-70252BB528DC}" type="presParOf" srcId="{AD1D7C0A-8808-E646-A4BF-279973248DB6}" destId="{670C262E-7C04-1E46-A6FF-6AB25DF02C85}" srcOrd="4" destOrd="0" presId="urn:microsoft.com/office/officeart/2005/8/layout/hList1"/>
    <dgm:cxn modelId="{3FE5C43C-6F84-2F4C-B1EA-FC9070D46984}" type="presParOf" srcId="{670C262E-7C04-1E46-A6FF-6AB25DF02C85}" destId="{B0FE5F2E-A747-DB47-8925-05B5EEF4B584}" srcOrd="0" destOrd="0" presId="urn:microsoft.com/office/officeart/2005/8/layout/hList1"/>
    <dgm:cxn modelId="{06BF2715-1C28-8B4D-9DAA-C1CAF211193E}" type="presParOf" srcId="{670C262E-7C04-1E46-A6FF-6AB25DF02C85}" destId="{7827CE11-6BB5-0048-B6AA-8E01617F62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AFA4EB-BFD0-40EF-86FF-A8E8CDF2F9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BEB289-1E80-4C4B-AEF1-900DBC59701F}">
      <dgm:prSet/>
      <dgm:spPr/>
      <dgm:t>
        <a:bodyPr/>
        <a:lstStyle/>
        <a:p>
          <a:r>
            <a:rPr lang="en-US" i="0"/>
            <a:t>Après 85 ans, le zona touche 1 senior sur 2 !</a:t>
          </a:r>
          <a:endParaRPr lang="en-US"/>
        </a:p>
      </dgm:t>
    </dgm:pt>
    <dgm:pt modelId="{95DDEDBD-D575-4C9B-9EAB-518FB76DFD48}" type="parTrans" cxnId="{46FD2CB0-8F07-4FEA-BD76-22AE589842D5}">
      <dgm:prSet/>
      <dgm:spPr/>
      <dgm:t>
        <a:bodyPr/>
        <a:lstStyle/>
        <a:p>
          <a:endParaRPr lang="en-US"/>
        </a:p>
      </dgm:t>
    </dgm:pt>
    <dgm:pt modelId="{C24874F1-54DC-4FCB-BB2D-5537EA6DB2E6}" type="sibTrans" cxnId="{46FD2CB0-8F07-4FEA-BD76-22AE589842D5}">
      <dgm:prSet/>
      <dgm:spPr/>
      <dgm:t>
        <a:bodyPr/>
        <a:lstStyle/>
        <a:p>
          <a:endParaRPr lang="en-US"/>
        </a:p>
      </dgm:t>
    </dgm:pt>
    <dgm:pt modelId="{C028BAD0-4245-4AAE-A368-C85D6D0E0519}">
      <dgm:prSet/>
      <dgm:spPr/>
      <dgm:t>
        <a:bodyPr/>
        <a:lstStyle/>
        <a:p>
          <a:r>
            <a:rPr lang="en-US" b="0" i="0"/>
            <a:t>Virus qui reste en sommeil dans nos cellules nerveuses après la varicelle. </a:t>
          </a:r>
          <a:endParaRPr lang="en-US"/>
        </a:p>
      </dgm:t>
    </dgm:pt>
    <dgm:pt modelId="{83FEC811-5CB5-4CCB-A316-EF7EB075A85A}" type="parTrans" cxnId="{7BBC8750-03B7-44C7-99AC-7C5CAEC447F7}">
      <dgm:prSet/>
      <dgm:spPr/>
      <dgm:t>
        <a:bodyPr/>
        <a:lstStyle/>
        <a:p>
          <a:endParaRPr lang="en-US"/>
        </a:p>
      </dgm:t>
    </dgm:pt>
    <dgm:pt modelId="{0C7F7031-53DF-4414-9F16-1B728F140383}" type="sibTrans" cxnId="{7BBC8750-03B7-44C7-99AC-7C5CAEC447F7}">
      <dgm:prSet/>
      <dgm:spPr/>
      <dgm:t>
        <a:bodyPr/>
        <a:lstStyle/>
        <a:p>
          <a:endParaRPr lang="en-US"/>
        </a:p>
      </dgm:t>
    </dgm:pt>
    <dgm:pt modelId="{4882A858-EA1F-4048-9260-4CBB81E9D123}">
      <dgm:prSet/>
      <dgm:spPr/>
      <dgm:t>
        <a:bodyPr/>
        <a:lstStyle/>
        <a:p>
          <a:r>
            <a:rPr lang="en-US" i="0"/>
            <a:t>À l’occasion d’un affaiblissement du système immunitaire </a:t>
          </a:r>
          <a:r>
            <a:rPr lang="en-US" i="0">
              <a:sym typeface="Wingdings" panose="05000000000000000000" pitchFamily="2" charset="2"/>
            </a:rPr>
            <a:t></a:t>
          </a:r>
          <a:r>
            <a:rPr lang="en-US" i="0"/>
            <a:t> replication virale qui se dirige vers la peau via les nerfs</a:t>
          </a:r>
          <a:r>
            <a:rPr lang="en-US"/>
            <a:t> </a:t>
          </a:r>
          <a:r>
            <a:rPr lang="en-US">
              <a:sym typeface="Wingdings" panose="05000000000000000000" pitchFamily="2" charset="2"/>
            </a:rPr>
            <a:t></a:t>
          </a:r>
          <a:r>
            <a:rPr lang="en-US"/>
            <a:t> </a:t>
          </a:r>
          <a:r>
            <a:rPr lang="en-US" i="0"/>
            <a:t>Eruption localisée, souvent </a:t>
          </a:r>
          <a:r>
            <a:rPr lang="en-US"/>
            <a:t>au </a:t>
          </a:r>
          <a:r>
            <a:rPr lang="en-US" i="0"/>
            <a:t>thorax. </a:t>
          </a:r>
          <a:endParaRPr lang="en-US"/>
        </a:p>
      </dgm:t>
    </dgm:pt>
    <dgm:pt modelId="{180B69DE-8B10-4F51-83BF-70D3532DDAE0}" type="parTrans" cxnId="{D4E99C15-A751-4AB4-9E30-CC8C4EE96F8D}">
      <dgm:prSet/>
      <dgm:spPr/>
      <dgm:t>
        <a:bodyPr/>
        <a:lstStyle/>
        <a:p>
          <a:endParaRPr lang="en-US"/>
        </a:p>
      </dgm:t>
    </dgm:pt>
    <dgm:pt modelId="{767AFBC7-261D-4A90-A4F5-57479CEA354A}" type="sibTrans" cxnId="{D4E99C15-A751-4AB4-9E30-CC8C4EE96F8D}">
      <dgm:prSet/>
      <dgm:spPr/>
      <dgm:t>
        <a:bodyPr/>
        <a:lstStyle/>
        <a:p>
          <a:endParaRPr lang="en-US"/>
        </a:p>
      </dgm:t>
    </dgm:pt>
    <dgm:pt modelId="{969048B7-371B-40B0-B2CD-1CA58F0E3AF1}">
      <dgm:prSet/>
      <dgm:spPr/>
      <dgm:t>
        <a:bodyPr/>
        <a:lstStyle/>
        <a:p>
          <a:r>
            <a:rPr lang="en-US"/>
            <a:t>Causes d’une </a:t>
          </a:r>
          <a:r>
            <a:rPr lang="en-US" i="0"/>
            <a:t>baisse d’immunité = stress important, grande fatigue, cancer ou une leucémie ou tout simplement l’âge. </a:t>
          </a:r>
          <a:endParaRPr lang="en-US"/>
        </a:p>
      </dgm:t>
    </dgm:pt>
    <dgm:pt modelId="{A9FB96A5-1F4F-4B59-BF8C-3C9E03BEB922}" type="parTrans" cxnId="{2EFEC129-ED5D-47DB-9719-59D7E8B4A468}">
      <dgm:prSet/>
      <dgm:spPr/>
      <dgm:t>
        <a:bodyPr/>
        <a:lstStyle/>
        <a:p>
          <a:endParaRPr lang="en-US"/>
        </a:p>
      </dgm:t>
    </dgm:pt>
    <dgm:pt modelId="{AF1875D3-7727-4B85-A34D-73CC84BF78AD}" type="sibTrans" cxnId="{2EFEC129-ED5D-47DB-9719-59D7E8B4A468}">
      <dgm:prSet/>
      <dgm:spPr/>
      <dgm:t>
        <a:bodyPr/>
        <a:lstStyle/>
        <a:p>
          <a:endParaRPr lang="en-US"/>
        </a:p>
      </dgm:t>
    </dgm:pt>
    <dgm:pt modelId="{6253E810-9FB9-4132-A41A-71A2FD214A2C}">
      <dgm:prSet/>
      <dgm:spPr/>
      <dgm:t>
        <a:bodyPr/>
        <a:lstStyle/>
        <a:p>
          <a:r>
            <a:rPr lang="en-US" i="0"/>
            <a:t>symptômes annonciateurs du zona après 65 ans =  fatigue importante, maux de tête ,fièvre</a:t>
          </a:r>
          <a:r>
            <a:rPr lang="en-US"/>
            <a:t> puis </a:t>
          </a:r>
          <a:r>
            <a:rPr lang="en-US" i="0"/>
            <a:t> une sensation de fourmillements, picotements</a:t>
          </a:r>
          <a:r>
            <a:rPr lang="en-US"/>
            <a:t>, </a:t>
          </a:r>
          <a:r>
            <a:rPr lang="en-US" i="0"/>
            <a:t>brûlure ou décharge électrique de manière localisée sur le trajet d un nerf.</a:t>
          </a:r>
          <a:endParaRPr lang="en-US"/>
        </a:p>
      </dgm:t>
    </dgm:pt>
    <dgm:pt modelId="{5343B8CA-B57C-492E-9B7F-EA8693333CAC}" type="parTrans" cxnId="{F5774052-DB16-414C-898A-5E0FC3BE419A}">
      <dgm:prSet/>
      <dgm:spPr/>
      <dgm:t>
        <a:bodyPr/>
        <a:lstStyle/>
        <a:p>
          <a:endParaRPr lang="en-US"/>
        </a:p>
      </dgm:t>
    </dgm:pt>
    <dgm:pt modelId="{87610A17-5E87-4F71-99F8-6ABA4C9F532C}" type="sibTrans" cxnId="{F5774052-DB16-414C-898A-5E0FC3BE419A}">
      <dgm:prSet/>
      <dgm:spPr/>
      <dgm:t>
        <a:bodyPr/>
        <a:lstStyle/>
        <a:p>
          <a:endParaRPr lang="en-US"/>
        </a:p>
      </dgm:t>
    </dgm:pt>
    <dgm:pt modelId="{2F91045F-069B-41B7-BE2F-8527D5206A2F}">
      <dgm:prSet/>
      <dgm:spPr/>
      <dgm:t>
        <a:bodyPr/>
        <a:lstStyle/>
        <a:p>
          <a:r>
            <a:rPr lang="en-US" dirty="0"/>
            <a:t>Complications possibles = </a:t>
          </a:r>
          <a:r>
            <a:rPr lang="en-US" dirty="0" err="1"/>
            <a:t>persistance</a:t>
          </a:r>
          <a:r>
            <a:rPr lang="en-US" dirty="0"/>
            <a:t> </a:t>
          </a:r>
          <a:r>
            <a:rPr lang="en-US" i="0" dirty="0"/>
            <a:t>de  </a:t>
          </a:r>
          <a:r>
            <a:rPr lang="en-US" i="0" dirty="0" err="1"/>
            <a:t>douleurs</a:t>
          </a:r>
          <a:r>
            <a:rPr lang="en-US" i="0" dirty="0"/>
            <a:t>  </a:t>
          </a:r>
          <a:r>
            <a:rPr lang="en-US" i="0" dirty="0" err="1"/>
            <a:t>intenses</a:t>
          </a:r>
          <a:r>
            <a:rPr lang="en-US" i="0" dirty="0"/>
            <a:t> </a:t>
          </a:r>
          <a:r>
            <a:rPr lang="en-US" i="0" dirty="0" err="1"/>
            <a:t>plusieurs</a:t>
          </a:r>
          <a:r>
            <a:rPr lang="en-US" i="0" dirty="0"/>
            <a:t> </a:t>
          </a:r>
          <a:r>
            <a:rPr lang="en-US" i="0" dirty="0" err="1"/>
            <a:t>mois</a:t>
          </a:r>
          <a:r>
            <a:rPr lang="en-US" i="0" dirty="0"/>
            <a:t> </a:t>
          </a:r>
          <a:r>
            <a:rPr lang="en-US" i="0" dirty="0" err="1"/>
            <a:t>voire</a:t>
          </a:r>
          <a:r>
            <a:rPr lang="en-US" i="0" dirty="0"/>
            <a:t> </a:t>
          </a:r>
          <a:r>
            <a:rPr lang="en-US" i="0" dirty="0" err="1"/>
            <a:t>plusieurs</a:t>
          </a:r>
          <a:r>
            <a:rPr lang="en-US" i="0" dirty="0"/>
            <a:t> </a:t>
          </a:r>
          <a:r>
            <a:rPr lang="en-US" i="0" dirty="0" err="1"/>
            <a:t>années</a:t>
          </a:r>
          <a:r>
            <a:rPr lang="en-US" i="0" dirty="0"/>
            <a:t> après la fin des </a:t>
          </a:r>
          <a:r>
            <a:rPr lang="en-US" i="0" dirty="0" err="1"/>
            <a:t>symptômes</a:t>
          </a:r>
          <a:r>
            <a:rPr lang="en-US" i="0" dirty="0"/>
            <a:t> ( </a:t>
          </a:r>
          <a:r>
            <a:rPr lang="en-US" i="0" dirty="0" err="1"/>
            <a:t>névralgies</a:t>
          </a:r>
          <a:r>
            <a:rPr lang="en-US" i="0" dirty="0"/>
            <a:t> post-</a:t>
          </a:r>
          <a:r>
            <a:rPr lang="en-US" i="0" dirty="0" err="1"/>
            <a:t>zostériennes</a:t>
          </a:r>
          <a:r>
            <a:rPr lang="en-US" i="0" dirty="0"/>
            <a:t> )</a:t>
          </a:r>
          <a:endParaRPr lang="en-US" dirty="0"/>
        </a:p>
      </dgm:t>
    </dgm:pt>
    <dgm:pt modelId="{FC5A11CB-F9FB-40A2-A6E9-A9ECA10BD7AB}" type="parTrans" cxnId="{2AF44986-9311-43DA-9AB7-C0ACBA4222C5}">
      <dgm:prSet/>
      <dgm:spPr/>
      <dgm:t>
        <a:bodyPr/>
        <a:lstStyle/>
        <a:p>
          <a:endParaRPr lang="en-US"/>
        </a:p>
      </dgm:t>
    </dgm:pt>
    <dgm:pt modelId="{84DB63B8-9BF5-4ED0-B7B9-27462C9DA2E5}" type="sibTrans" cxnId="{2AF44986-9311-43DA-9AB7-C0ACBA4222C5}">
      <dgm:prSet/>
      <dgm:spPr/>
      <dgm:t>
        <a:bodyPr/>
        <a:lstStyle/>
        <a:p>
          <a:endParaRPr lang="en-US"/>
        </a:p>
      </dgm:t>
    </dgm:pt>
    <dgm:pt modelId="{8DF21179-9ADC-CB4B-AE1F-00005F98EF9F}" type="pres">
      <dgm:prSet presAssocID="{D6AFA4EB-BFD0-40EF-86FF-A8E8CDF2F9D9}" presName="linear" presStyleCnt="0">
        <dgm:presLayoutVars>
          <dgm:animLvl val="lvl"/>
          <dgm:resizeHandles val="exact"/>
        </dgm:presLayoutVars>
      </dgm:prSet>
      <dgm:spPr/>
    </dgm:pt>
    <dgm:pt modelId="{8A6D38BA-E55E-D44B-B740-6C4C175C79FC}" type="pres">
      <dgm:prSet presAssocID="{C9BEB289-1E80-4C4B-AEF1-900DBC59701F}" presName="parentText" presStyleLbl="node1" presStyleIdx="0" presStyleCnt="6">
        <dgm:presLayoutVars>
          <dgm:chMax val="0"/>
          <dgm:bulletEnabled val="1"/>
        </dgm:presLayoutVars>
      </dgm:prSet>
      <dgm:spPr/>
    </dgm:pt>
    <dgm:pt modelId="{47EB43AA-0E98-0649-A54B-9662105A54BB}" type="pres">
      <dgm:prSet presAssocID="{C24874F1-54DC-4FCB-BB2D-5537EA6DB2E6}" presName="spacer" presStyleCnt="0"/>
      <dgm:spPr/>
    </dgm:pt>
    <dgm:pt modelId="{E5E5EABC-F546-E44F-B7A6-38F021D75052}" type="pres">
      <dgm:prSet presAssocID="{C028BAD0-4245-4AAE-A368-C85D6D0E0519}" presName="parentText" presStyleLbl="node1" presStyleIdx="1" presStyleCnt="6">
        <dgm:presLayoutVars>
          <dgm:chMax val="0"/>
          <dgm:bulletEnabled val="1"/>
        </dgm:presLayoutVars>
      </dgm:prSet>
      <dgm:spPr/>
    </dgm:pt>
    <dgm:pt modelId="{77F0D8D0-3C08-2A4E-AF8E-CD78D7162A1F}" type="pres">
      <dgm:prSet presAssocID="{0C7F7031-53DF-4414-9F16-1B728F140383}" presName="spacer" presStyleCnt="0"/>
      <dgm:spPr/>
    </dgm:pt>
    <dgm:pt modelId="{2A53DE8C-CBE2-3649-8017-AA9ECD634DF2}" type="pres">
      <dgm:prSet presAssocID="{4882A858-EA1F-4048-9260-4CBB81E9D123}" presName="parentText" presStyleLbl="node1" presStyleIdx="2" presStyleCnt="6">
        <dgm:presLayoutVars>
          <dgm:chMax val="0"/>
          <dgm:bulletEnabled val="1"/>
        </dgm:presLayoutVars>
      </dgm:prSet>
      <dgm:spPr/>
    </dgm:pt>
    <dgm:pt modelId="{092F45E2-4D4A-ED4F-9A8D-093B766BDCAC}" type="pres">
      <dgm:prSet presAssocID="{767AFBC7-261D-4A90-A4F5-57479CEA354A}" presName="spacer" presStyleCnt="0"/>
      <dgm:spPr/>
    </dgm:pt>
    <dgm:pt modelId="{7B00D68C-BC28-8B4A-A710-8D678A226ABC}" type="pres">
      <dgm:prSet presAssocID="{969048B7-371B-40B0-B2CD-1CA58F0E3AF1}" presName="parentText" presStyleLbl="node1" presStyleIdx="3" presStyleCnt="6">
        <dgm:presLayoutVars>
          <dgm:chMax val="0"/>
          <dgm:bulletEnabled val="1"/>
        </dgm:presLayoutVars>
      </dgm:prSet>
      <dgm:spPr/>
    </dgm:pt>
    <dgm:pt modelId="{E39BB014-D5AF-9347-A626-1AADFCA35B60}" type="pres">
      <dgm:prSet presAssocID="{AF1875D3-7727-4B85-A34D-73CC84BF78AD}" presName="spacer" presStyleCnt="0"/>
      <dgm:spPr/>
    </dgm:pt>
    <dgm:pt modelId="{33FD1CBA-E160-EB4F-B90F-DF2DB67E7778}" type="pres">
      <dgm:prSet presAssocID="{6253E810-9FB9-4132-A41A-71A2FD214A2C}" presName="parentText" presStyleLbl="node1" presStyleIdx="4" presStyleCnt="6">
        <dgm:presLayoutVars>
          <dgm:chMax val="0"/>
          <dgm:bulletEnabled val="1"/>
        </dgm:presLayoutVars>
      </dgm:prSet>
      <dgm:spPr/>
    </dgm:pt>
    <dgm:pt modelId="{DCD0A00A-D36E-1743-BB67-34A5A845B49E}" type="pres">
      <dgm:prSet presAssocID="{87610A17-5E87-4F71-99F8-6ABA4C9F532C}" presName="spacer" presStyleCnt="0"/>
      <dgm:spPr/>
    </dgm:pt>
    <dgm:pt modelId="{876D9671-350C-9041-9299-B69167F0636D}" type="pres">
      <dgm:prSet presAssocID="{2F91045F-069B-41B7-BE2F-8527D5206A2F}" presName="parentText" presStyleLbl="node1" presStyleIdx="5" presStyleCnt="6">
        <dgm:presLayoutVars>
          <dgm:chMax val="0"/>
          <dgm:bulletEnabled val="1"/>
        </dgm:presLayoutVars>
      </dgm:prSet>
      <dgm:spPr/>
    </dgm:pt>
  </dgm:ptLst>
  <dgm:cxnLst>
    <dgm:cxn modelId="{D4E99C15-A751-4AB4-9E30-CC8C4EE96F8D}" srcId="{D6AFA4EB-BFD0-40EF-86FF-A8E8CDF2F9D9}" destId="{4882A858-EA1F-4048-9260-4CBB81E9D123}" srcOrd="2" destOrd="0" parTransId="{180B69DE-8B10-4F51-83BF-70D3532DDAE0}" sibTransId="{767AFBC7-261D-4A90-A4F5-57479CEA354A}"/>
    <dgm:cxn modelId="{2EFEC129-ED5D-47DB-9719-59D7E8B4A468}" srcId="{D6AFA4EB-BFD0-40EF-86FF-A8E8CDF2F9D9}" destId="{969048B7-371B-40B0-B2CD-1CA58F0E3AF1}" srcOrd="3" destOrd="0" parTransId="{A9FB96A5-1F4F-4B59-BF8C-3C9E03BEB922}" sibTransId="{AF1875D3-7727-4B85-A34D-73CC84BF78AD}"/>
    <dgm:cxn modelId="{7BBC8750-03B7-44C7-99AC-7C5CAEC447F7}" srcId="{D6AFA4EB-BFD0-40EF-86FF-A8E8CDF2F9D9}" destId="{C028BAD0-4245-4AAE-A368-C85D6D0E0519}" srcOrd="1" destOrd="0" parTransId="{83FEC811-5CB5-4CCB-A316-EF7EB075A85A}" sibTransId="{0C7F7031-53DF-4414-9F16-1B728F140383}"/>
    <dgm:cxn modelId="{F5774052-DB16-414C-898A-5E0FC3BE419A}" srcId="{D6AFA4EB-BFD0-40EF-86FF-A8E8CDF2F9D9}" destId="{6253E810-9FB9-4132-A41A-71A2FD214A2C}" srcOrd="4" destOrd="0" parTransId="{5343B8CA-B57C-492E-9B7F-EA8693333CAC}" sibTransId="{87610A17-5E87-4F71-99F8-6ABA4C9F532C}"/>
    <dgm:cxn modelId="{3E6D2656-4BD4-8A45-A875-CD2D5D4886C5}" type="presOf" srcId="{D6AFA4EB-BFD0-40EF-86FF-A8E8CDF2F9D9}" destId="{8DF21179-9ADC-CB4B-AE1F-00005F98EF9F}" srcOrd="0" destOrd="0" presId="urn:microsoft.com/office/officeart/2005/8/layout/vList2"/>
    <dgm:cxn modelId="{2AF44986-9311-43DA-9AB7-C0ACBA4222C5}" srcId="{D6AFA4EB-BFD0-40EF-86FF-A8E8CDF2F9D9}" destId="{2F91045F-069B-41B7-BE2F-8527D5206A2F}" srcOrd="5" destOrd="0" parTransId="{FC5A11CB-F9FB-40A2-A6E9-A9ECA10BD7AB}" sibTransId="{84DB63B8-9BF5-4ED0-B7B9-27462C9DA2E5}"/>
    <dgm:cxn modelId="{932A2288-9BC8-2A4E-98C5-2DD541181EC3}" type="presOf" srcId="{969048B7-371B-40B0-B2CD-1CA58F0E3AF1}" destId="{7B00D68C-BC28-8B4A-A710-8D678A226ABC}" srcOrd="0" destOrd="0" presId="urn:microsoft.com/office/officeart/2005/8/layout/vList2"/>
    <dgm:cxn modelId="{5D8C6294-6EB0-2F4F-BEE3-B68B67A1B205}" type="presOf" srcId="{4882A858-EA1F-4048-9260-4CBB81E9D123}" destId="{2A53DE8C-CBE2-3649-8017-AA9ECD634DF2}" srcOrd="0" destOrd="0" presId="urn:microsoft.com/office/officeart/2005/8/layout/vList2"/>
    <dgm:cxn modelId="{46FD2CB0-8F07-4FEA-BD76-22AE589842D5}" srcId="{D6AFA4EB-BFD0-40EF-86FF-A8E8CDF2F9D9}" destId="{C9BEB289-1E80-4C4B-AEF1-900DBC59701F}" srcOrd="0" destOrd="0" parTransId="{95DDEDBD-D575-4C9B-9EAB-518FB76DFD48}" sibTransId="{C24874F1-54DC-4FCB-BB2D-5537EA6DB2E6}"/>
    <dgm:cxn modelId="{8F0617B1-63F5-5845-85CB-E4190C85E078}" type="presOf" srcId="{2F91045F-069B-41B7-BE2F-8527D5206A2F}" destId="{876D9671-350C-9041-9299-B69167F0636D}" srcOrd="0" destOrd="0" presId="urn:microsoft.com/office/officeart/2005/8/layout/vList2"/>
    <dgm:cxn modelId="{2CC4F5B7-06AB-F242-BAF5-64F061C7ACBD}" type="presOf" srcId="{C028BAD0-4245-4AAE-A368-C85D6D0E0519}" destId="{E5E5EABC-F546-E44F-B7A6-38F021D75052}" srcOrd="0" destOrd="0" presId="urn:microsoft.com/office/officeart/2005/8/layout/vList2"/>
    <dgm:cxn modelId="{EC2F5BC7-ED37-1546-BF83-FCB0BA1D00CC}" type="presOf" srcId="{6253E810-9FB9-4132-A41A-71A2FD214A2C}" destId="{33FD1CBA-E160-EB4F-B90F-DF2DB67E7778}" srcOrd="0" destOrd="0" presId="urn:microsoft.com/office/officeart/2005/8/layout/vList2"/>
    <dgm:cxn modelId="{A98BBEFD-9C98-804A-99F8-1681D186E532}" type="presOf" srcId="{C9BEB289-1E80-4C4B-AEF1-900DBC59701F}" destId="{8A6D38BA-E55E-D44B-B740-6C4C175C79FC}" srcOrd="0" destOrd="0" presId="urn:microsoft.com/office/officeart/2005/8/layout/vList2"/>
    <dgm:cxn modelId="{5C3917F9-9536-8842-B0D8-7711F7FA1BC3}" type="presParOf" srcId="{8DF21179-9ADC-CB4B-AE1F-00005F98EF9F}" destId="{8A6D38BA-E55E-D44B-B740-6C4C175C79FC}" srcOrd="0" destOrd="0" presId="urn:microsoft.com/office/officeart/2005/8/layout/vList2"/>
    <dgm:cxn modelId="{51B3E8E8-3343-DB48-9566-CB5D6545A20C}" type="presParOf" srcId="{8DF21179-9ADC-CB4B-AE1F-00005F98EF9F}" destId="{47EB43AA-0E98-0649-A54B-9662105A54BB}" srcOrd="1" destOrd="0" presId="urn:microsoft.com/office/officeart/2005/8/layout/vList2"/>
    <dgm:cxn modelId="{7765515E-F8D5-5945-9EA8-FE1D7DAD47C9}" type="presParOf" srcId="{8DF21179-9ADC-CB4B-AE1F-00005F98EF9F}" destId="{E5E5EABC-F546-E44F-B7A6-38F021D75052}" srcOrd="2" destOrd="0" presId="urn:microsoft.com/office/officeart/2005/8/layout/vList2"/>
    <dgm:cxn modelId="{9BD9C4E7-7EBD-E44A-920D-C81CAAB85A0A}" type="presParOf" srcId="{8DF21179-9ADC-CB4B-AE1F-00005F98EF9F}" destId="{77F0D8D0-3C08-2A4E-AF8E-CD78D7162A1F}" srcOrd="3" destOrd="0" presId="urn:microsoft.com/office/officeart/2005/8/layout/vList2"/>
    <dgm:cxn modelId="{7AEC974A-FD6D-9A4C-9249-0CF5EAEDB03D}" type="presParOf" srcId="{8DF21179-9ADC-CB4B-AE1F-00005F98EF9F}" destId="{2A53DE8C-CBE2-3649-8017-AA9ECD634DF2}" srcOrd="4" destOrd="0" presId="urn:microsoft.com/office/officeart/2005/8/layout/vList2"/>
    <dgm:cxn modelId="{CF027390-706F-C046-81D2-797A659CAF8F}" type="presParOf" srcId="{8DF21179-9ADC-CB4B-AE1F-00005F98EF9F}" destId="{092F45E2-4D4A-ED4F-9A8D-093B766BDCAC}" srcOrd="5" destOrd="0" presId="urn:microsoft.com/office/officeart/2005/8/layout/vList2"/>
    <dgm:cxn modelId="{8D76348A-0C47-1D48-8D37-037C71EE45F0}" type="presParOf" srcId="{8DF21179-9ADC-CB4B-AE1F-00005F98EF9F}" destId="{7B00D68C-BC28-8B4A-A710-8D678A226ABC}" srcOrd="6" destOrd="0" presId="urn:microsoft.com/office/officeart/2005/8/layout/vList2"/>
    <dgm:cxn modelId="{1818EB0B-846A-EB44-A22F-671534C9CA10}" type="presParOf" srcId="{8DF21179-9ADC-CB4B-AE1F-00005F98EF9F}" destId="{E39BB014-D5AF-9347-A626-1AADFCA35B60}" srcOrd="7" destOrd="0" presId="urn:microsoft.com/office/officeart/2005/8/layout/vList2"/>
    <dgm:cxn modelId="{35A9AF30-80C9-4241-9AA1-CDF28BFE6AE1}" type="presParOf" srcId="{8DF21179-9ADC-CB4B-AE1F-00005F98EF9F}" destId="{33FD1CBA-E160-EB4F-B90F-DF2DB67E7778}" srcOrd="8" destOrd="0" presId="urn:microsoft.com/office/officeart/2005/8/layout/vList2"/>
    <dgm:cxn modelId="{2A9DD33D-F1D8-674D-9EE0-72FAB95D9444}" type="presParOf" srcId="{8DF21179-9ADC-CB4B-AE1F-00005F98EF9F}" destId="{DCD0A00A-D36E-1743-BB67-34A5A845B49E}" srcOrd="9" destOrd="0" presId="urn:microsoft.com/office/officeart/2005/8/layout/vList2"/>
    <dgm:cxn modelId="{A4A34FE4-6C15-984E-A68C-669127485034}" type="presParOf" srcId="{8DF21179-9ADC-CB4B-AE1F-00005F98EF9F}" destId="{876D9671-350C-9041-9299-B69167F0636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D460E2-D8E6-4F69-8637-EBAB1FDE329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328B62-EF1E-4EBD-A2F2-101AEF6C7B4F}">
      <dgm:prSet/>
      <dgm:spPr/>
      <dgm:t>
        <a:bodyPr/>
        <a:lstStyle/>
        <a:p>
          <a:r>
            <a:rPr lang="en-US" dirty="0"/>
            <a:t>Vaccination </a:t>
          </a:r>
          <a:r>
            <a:rPr lang="en-US" i="0" dirty="0" err="1"/>
            <a:t>recommandée</a:t>
          </a:r>
          <a:r>
            <a:rPr lang="en-US" i="0" dirty="0"/>
            <a:t> par la HAS entre 65 et 74 </a:t>
          </a:r>
          <a:r>
            <a:rPr lang="en-US" i="0" dirty="0" err="1"/>
            <a:t>ans</a:t>
          </a:r>
          <a:r>
            <a:rPr lang="en-US" i="0" dirty="0"/>
            <a:t> quelque </a:t>
          </a:r>
          <a:r>
            <a:rPr lang="en-US" i="0" dirty="0" err="1"/>
            <a:t>soit</a:t>
          </a:r>
          <a:r>
            <a:rPr lang="en-US" i="0" dirty="0"/>
            <a:t> le </a:t>
          </a:r>
          <a:r>
            <a:rPr lang="en-US" i="0" dirty="0" err="1"/>
            <a:t>statut</a:t>
          </a:r>
          <a:r>
            <a:rPr lang="en-US" i="0" dirty="0"/>
            <a:t> </a:t>
          </a:r>
          <a:r>
            <a:rPr lang="en-US" i="0" dirty="0" err="1"/>
            <a:t>immunitaire</a:t>
          </a:r>
          <a:endParaRPr lang="en-US" dirty="0"/>
        </a:p>
      </dgm:t>
    </dgm:pt>
    <dgm:pt modelId="{7A20B8FB-7972-4FC2-B0E7-58D3B4975754}" type="parTrans" cxnId="{16B5898B-C8B5-49CB-B78F-55749FAA4DED}">
      <dgm:prSet/>
      <dgm:spPr/>
      <dgm:t>
        <a:bodyPr/>
        <a:lstStyle/>
        <a:p>
          <a:endParaRPr lang="en-US"/>
        </a:p>
      </dgm:t>
    </dgm:pt>
    <dgm:pt modelId="{6EF50D15-6649-40C2-955A-45F239DAC03A}" type="sibTrans" cxnId="{16B5898B-C8B5-49CB-B78F-55749FAA4DED}">
      <dgm:prSet/>
      <dgm:spPr/>
      <dgm:t>
        <a:bodyPr/>
        <a:lstStyle/>
        <a:p>
          <a:endParaRPr lang="en-US"/>
        </a:p>
      </dgm:t>
    </dgm:pt>
    <dgm:pt modelId="{056106BB-451E-4246-96B3-3ABA4EF1C9D9}">
      <dgm:prSet/>
      <dgm:spPr/>
      <dgm:t>
        <a:bodyPr/>
        <a:lstStyle/>
        <a:p>
          <a:r>
            <a:rPr lang="en-US" dirty="0"/>
            <a:t>Ce </a:t>
          </a:r>
          <a:r>
            <a:rPr lang="en-US" dirty="0" err="1"/>
            <a:t>vaccin</a:t>
          </a:r>
          <a:r>
            <a:rPr lang="en-US" dirty="0"/>
            <a:t> ne </a:t>
          </a:r>
          <a:r>
            <a:rPr lang="en-US" dirty="0" err="1"/>
            <a:t>protège</a:t>
          </a:r>
          <a:r>
            <a:rPr lang="en-US" dirty="0"/>
            <a:t> pas </a:t>
          </a:r>
          <a:r>
            <a:rPr lang="en-US" dirty="0" err="1"/>
            <a:t>totalement</a:t>
          </a:r>
          <a:r>
            <a:rPr lang="en-US" dirty="0"/>
            <a:t> </a:t>
          </a:r>
          <a:r>
            <a:rPr lang="en-US" dirty="0" err="1"/>
            <a:t>contre</a:t>
          </a:r>
          <a:r>
            <a:rPr lang="en-US" dirty="0"/>
            <a:t> le zona </a:t>
          </a:r>
          <a:r>
            <a:rPr lang="en-US" dirty="0" err="1"/>
            <a:t>mais</a:t>
          </a:r>
          <a:r>
            <a:rPr lang="en-US" dirty="0"/>
            <a:t> </a:t>
          </a:r>
          <a:r>
            <a:rPr lang="en-US" dirty="0" err="1"/>
            <a:t>permet</a:t>
          </a:r>
          <a:r>
            <a:rPr lang="en-US" dirty="0"/>
            <a:t> de limiter </a:t>
          </a:r>
          <a:r>
            <a:rPr lang="en-US" dirty="0" err="1"/>
            <a:t>sa</a:t>
          </a:r>
          <a:r>
            <a:rPr lang="en-US" dirty="0"/>
            <a:t> propagation et les </a:t>
          </a:r>
          <a:r>
            <a:rPr lang="en-US" dirty="0" err="1"/>
            <a:t>douleurs</a:t>
          </a:r>
          <a:r>
            <a:rPr lang="en-US" dirty="0"/>
            <a:t> </a:t>
          </a:r>
          <a:r>
            <a:rPr lang="en-US" dirty="0" err="1"/>
            <a:t>associées</a:t>
          </a:r>
          <a:r>
            <a:rPr lang="en-US" dirty="0"/>
            <a:t>.</a:t>
          </a:r>
        </a:p>
      </dgm:t>
    </dgm:pt>
    <dgm:pt modelId="{00484A31-78BF-46D5-9369-10FB825A3201}" type="parTrans" cxnId="{B7AF6ECC-077F-4688-8787-51EBC1780064}">
      <dgm:prSet/>
      <dgm:spPr/>
      <dgm:t>
        <a:bodyPr/>
        <a:lstStyle/>
        <a:p>
          <a:endParaRPr lang="en-US"/>
        </a:p>
      </dgm:t>
    </dgm:pt>
    <dgm:pt modelId="{B5853055-2803-4B24-B529-5DFECA9EDA12}" type="sibTrans" cxnId="{B7AF6ECC-077F-4688-8787-51EBC1780064}">
      <dgm:prSet/>
      <dgm:spPr/>
      <dgm:t>
        <a:bodyPr/>
        <a:lstStyle/>
        <a:p>
          <a:endParaRPr lang="en-US"/>
        </a:p>
      </dgm:t>
    </dgm:pt>
    <dgm:pt modelId="{04F9EF35-4636-4763-AF14-5F8D7E93FA4A}">
      <dgm:prSet/>
      <dgm:spPr/>
      <dgm:t>
        <a:bodyPr/>
        <a:lstStyle/>
        <a:p>
          <a:r>
            <a:rPr lang="en-US" b="0" i="0"/>
            <a:t>2 doses, espacées de 2 mois (6 mois maximum).</a:t>
          </a:r>
          <a:endParaRPr lang="en-US"/>
        </a:p>
      </dgm:t>
    </dgm:pt>
    <dgm:pt modelId="{B0155015-C9B4-4BA0-AF59-60C05EBA7036}" type="parTrans" cxnId="{0309939A-5094-4D5D-B078-2E105398E061}">
      <dgm:prSet/>
      <dgm:spPr/>
      <dgm:t>
        <a:bodyPr/>
        <a:lstStyle/>
        <a:p>
          <a:endParaRPr lang="en-US"/>
        </a:p>
      </dgm:t>
    </dgm:pt>
    <dgm:pt modelId="{7FF3F904-C923-40BD-9ABB-79B7BA5F558F}" type="sibTrans" cxnId="{0309939A-5094-4D5D-B078-2E105398E061}">
      <dgm:prSet/>
      <dgm:spPr/>
      <dgm:t>
        <a:bodyPr/>
        <a:lstStyle/>
        <a:p>
          <a:endParaRPr lang="en-US"/>
        </a:p>
      </dgm:t>
    </dgm:pt>
    <dgm:pt modelId="{C2CB45F9-1CEB-46E2-A4FF-D28011F51C4D}">
      <dgm:prSet/>
      <dgm:spPr/>
      <dgm:t>
        <a:bodyPr/>
        <a:lstStyle/>
        <a:p>
          <a:r>
            <a:rPr lang="en-US" i="0"/>
            <a:t>Il est remboursé à 1</a:t>
          </a:r>
          <a:r>
            <a:rPr lang="en-US"/>
            <a:t>00%</a:t>
          </a:r>
        </a:p>
      </dgm:t>
    </dgm:pt>
    <dgm:pt modelId="{47B10FAF-B1C8-4E2E-9AA5-671BF385B5A1}" type="parTrans" cxnId="{05171C12-A8BA-4571-861C-C61CF17B5124}">
      <dgm:prSet/>
      <dgm:spPr/>
      <dgm:t>
        <a:bodyPr/>
        <a:lstStyle/>
        <a:p>
          <a:endParaRPr lang="en-US"/>
        </a:p>
      </dgm:t>
    </dgm:pt>
    <dgm:pt modelId="{CB8A34FA-7760-4E9B-9263-6DD0020A4331}" type="sibTrans" cxnId="{05171C12-A8BA-4571-861C-C61CF17B5124}">
      <dgm:prSet/>
      <dgm:spPr/>
      <dgm:t>
        <a:bodyPr/>
        <a:lstStyle/>
        <a:p>
          <a:endParaRPr lang="en-US"/>
        </a:p>
      </dgm:t>
    </dgm:pt>
    <dgm:pt modelId="{39134A1C-2C23-485D-B1C0-EDB1C90B746B}">
      <dgm:prSet/>
      <dgm:spPr/>
      <dgm:t>
        <a:bodyPr/>
        <a:lstStyle/>
        <a:p>
          <a:r>
            <a:rPr lang="en-US" b="0" i="0" dirty="0" err="1"/>
            <a:t>Vaccin</a:t>
          </a:r>
          <a:r>
            <a:rPr lang="en-US" b="0" i="0" dirty="0"/>
            <a:t> </a:t>
          </a:r>
          <a:r>
            <a:rPr lang="fr-FR" b="0" i="0" u="none" dirty="0"/>
            <a:t>SHINGRIX</a:t>
          </a:r>
        </a:p>
        <a:p>
          <a:r>
            <a:rPr lang="en-US" b="0" i="0" dirty="0"/>
            <a:t>Si VIH : </a:t>
          </a:r>
          <a:r>
            <a:rPr lang="en-US" b="0" i="0" dirty="0" err="1"/>
            <a:t>si</a:t>
          </a:r>
          <a:r>
            <a:rPr lang="en-US" b="0" i="0" dirty="0"/>
            <a:t> CD4 &gt;  200/mm</a:t>
          </a:r>
          <a:r>
            <a:rPr lang="en-US" b="0" i="0" baseline="30000" dirty="0"/>
            <a:t>3</a:t>
          </a:r>
          <a:r>
            <a:rPr lang="en-US" b="0" i="0" dirty="0"/>
            <a:t> et  charge  </a:t>
          </a:r>
          <a:r>
            <a:rPr lang="en-US" b="0" i="0" dirty="0" err="1"/>
            <a:t>virale</a:t>
          </a:r>
          <a:r>
            <a:rPr lang="en-US" b="0" i="0" dirty="0"/>
            <a:t> </a:t>
          </a:r>
          <a:r>
            <a:rPr lang="en-US" b="0" i="0" dirty="0" err="1"/>
            <a:t>indétectable</a:t>
          </a:r>
          <a:r>
            <a:rPr lang="en-US" b="0" i="0" dirty="0"/>
            <a:t> </a:t>
          </a:r>
          <a:endParaRPr lang="en-US" dirty="0"/>
        </a:p>
      </dgm:t>
    </dgm:pt>
    <dgm:pt modelId="{A0D69B3C-B27D-47CA-A890-8F3F8D34A055}" type="parTrans" cxnId="{2002A590-6402-44AC-B865-CC801858D082}">
      <dgm:prSet/>
      <dgm:spPr/>
      <dgm:t>
        <a:bodyPr/>
        <a:lstStyle/>
        <a:p>
          <a:endParaRPr lang="en-US"/>
        </a:p>
      </dgm:t>
    </dgm:pt>
    <dgm:pt modelId="{CDCB8D6A-91C8-4E38-8FCC-05EF60BE03C7}" type="sibTrans" cxnId="{2002A590-6402-44AC-B865-CC801858D082}">
      <dgm:prSet/>
      <dgm:spPr/>
      <dgm:t>
        <a:bodyPr/>
        <a:lstStyle/>
        <a:p>
          <a:endParaRPr lang="en-US"/>
        </a:p>
      </dgm:t>
    </dgm:pt>
    <dgm:pt modelId="{64F60EA1-8337-4849-855F-C5BC1E35C065}">
      <dgm:prSet/>
      <dgm:spPr/>
      <dgm:t>
        <a:bodyPr/>
        <a:lstStyle/>
        <a:p>
          <a:r>
            <a:rPr lang="fr-FR" b="0" i="0" u="none" dirty="0"/>
            <a:t>La HAS recommande SHINGRIX plutôt que ZOSTAVAX : meilleure efficacité sur la prévention du Zona ( 79% versus  46%) </a:t>
          </a:r>
          <a:endParaRPr lang="fr-FR" dirty="0"/>
        </a:p>
      </dgm:t>
    </dgm:pt>
    <dgm:pt modelId="{BB07D161-59CB-DD4B-8D7C-81D9B88CD522}" type="parTrans" cxnId="{CFBD11BE-42D2-0B47-BDE9-9001ACA469EB}">
      <dgm:prSet/>
      <dgm:spPr/>
      <dgm:t>
        <a:bodyPr/>
        <a:lstStyle/>
        <a:p>
          <a:endParaRPr lang="fr-FR"/>
        </a:p>
      </dgm:t>
    </dgm:pt>
    <dgm:pt modelId="{3941CB97-DFC4-FF48-8EFC-D5C813A1E41E}" type="sibTrans" cxnId="{CFBD11BE-42D2-0B47-BDE9-9001ACA469EB}">
      <dgm:prSet/>
      <dgm:spPr/>
      <dgm:t>
        <a:bodyPr/>
        <a:lstStyle/>
        <a:p>
          <a:endParaRPr lang="fr-FR"/>
        </a:p>
      </dgm:t>
    </dgm:pt>
    <dgm:pt modelId="{AF31438A-CDD1-3642-8419-88876CF00A81}" type="pres">
      <dgm:prSet presAssocID="{0BD460E2-D8E6-4F69-8637-EBAB1FDE3295}" presName="linear" presStyleCnt="0">
        <dgm:presLayoutVars>
          <dgm:animLvl val="lvl"/>
          <dgm:resizeHandles val="exact"/>
        </dgm:presLayoutVars>
      </dgm:prSet>
      <dgm:spPr/>
    </dgm:pt>
    <dgm:pt modelId="{4510B521-6117-1A4E-B1EF-A791C29362E8}" type="pres">
      <dgm:prSet presAssocID="{9B328B62-EF1E-4EBD-A2F2-101AEF6C7B4F}" presName="parentText" presStyleLbl="node1" presStyleIdx="0" presStyleCnt="6">
        <dgm:presLayoutVars>
          <dgm:chMax val="0"/>
          <dgm:bulletEnabled val="1"/>
        </dgm:presLayoutVars>
      </dgm:prSet>
      <dgm:spPr/>
    </dgm:pt>
    <dgm:pt modelId="{D3867DBC-6FDC-0342-B5A4-D25DCD823403}" type="pres">
      <dgm:prSet presAssocID="{6EF50D15-6649-40C2-955A-45F239DAC03A}" presName="spacer" presStyleCnt="0"/>
      <dgm:spPr/>
    </dgm:pt>
    <dgm:pt modelId="{EE199172-BEA2-634A-95E1-9C6910A51681}" type="pres">
      <dgm:prSet presAssocID="{056106BB-451E-4246-96B3-3ABA4EF1C9D9}" presName="parentText" presStyleLbl="node1" presStyleIdx="1" presStyleCnt="6">
        <dgm:presLayoutVars>
          <dgm:chMax val="0"/>
          <dgm:bulletEnabled val="1"/>
        </dgm:presLayoutVars>
      </dgm:prSet>
      <dgm:spPr/>
    </dgm:pt>
    <dgm:pt modelId="{99EB8500-44FE-C24B-B01E-C68824A2F784}" type="pres">
      <dgm:prSet presAssocID="{B5853055-2803-4B24-B529-5DFECA9EDA12}" presName="spacer" presStyleCnt="0"/>
      <dgm:spPr/>
    </dgm:pt>
    <dgm:pt modelId="{D85430B7-4C24-B64E-98DE-CD71E579ED04}" type="pres">
      <dgm:prSet presAssocID="{04F9EF35-4636-4763-AF14-5F8D7E93FA4A}" presName="parentText" presStyleLbl="node1" presStyleIdx="2" presStyleCnt="6">
        <dgm:presLayoutVars>
          <dgm:chMax val="0"/>
          <dgm:bulletEnabled val="1"/>
        </dgm:presLayoutVars>
      </dgm:prSet>
      <dgm:spPr/>
    </dgm:pt>
    <dgm:pt modelId="{9A520FB1-8893-D642-8B54-DE0AFB966467}" type="pres">
      <dgm:prSet presAssocID="{7FF3F904-C923-40BD-9ABB-79B7BA5F558F}" presName="spacer" presStyleCnt="0"/>
      <dgm:spPr/>
    </dgm:pt>
    <dgm:pt modelId="{5B0EE5A1-356D-5541-96D4-6F3D2DCF6EC0}" type="pres">
      <dgm:prSet presAssocID="{C2CB45F9-1CEB-46E2-A4FF-D28011F51C4D}" presName="parentText" presStyleLbl="node1" presStyleIdx="3" presStyleCnt="6">
        <dgm:presLayoutVars>
          <dgm:chMax val="0"/>
          <dgm:bulletEnabled val="1"/>
        </dgm:presLayoutVars>
      </dgm:prSet>
      <dgm:spPr/>
    </dgm:pt>
    <dgm:pt modelId="{9340433D-101D-2345-9C04-4A2822F1CC8B}" type="pres">
      <dgm:prSet presAssocID="{CB8A34FA-7760-4E9B-9263-6DD0020A4331}" presName="spacer" presStyleCnt="0"/>
      <dgm:spPr/>
    </dgm:pt>
    <dgm:pt modelId="{EC6A8F94-341F-4D4E-AE3E-6DB01E81FEA2}" type="pres">
      <dgm:prSet presAssocID="{64F60EA1-8337-4849-855F-C5BC1E35C065}" presName="parentText" presStyleLbl="node1" presStyleIdx="4" presStyleCnt="6">
        <dgm:presLayoutVars>
          <dgm:chMax val="0"/>
          <dgm:bulletEnabled val="1"/>
        </dgm:presLayoutVars>
      </dgm:prSet>
      <dgm:spPr/>
    </dgm:pt>
    <dgm:pt modelId="{9050E046-F8E9-274E-83B3-0610562108BA}" type="pres">
      <dgm:prSet presAssocID="{3941CB97-DFC4-FF48-8EFC-D5C813A1E41E}" presName="spacer" presStyleCnt="0"/>
      <dgm:spPr/>
    </dgm:pt>
    <dgm:pt modelId="{C13AF5B6-4443-3249-A7F5-3EB8EBE57794}" type="pres">
      <dgm:prSet presAssocID="{39134A1C-2C23-485D-B1C0-EDB1C90B746B}" presName="parentText" presStyleLbl="node1" presStyleIdx="5" presStyleCnt="6" custLinFactY="2405" custLinFactNeighborX="3362" custLinFactNeighborY="100000">
        <dgm:presLayoutVars>
          <dgm:chMax val="0"/>
          <dgm:bulletEnabled val="1"/>
        </dgm:presLayoutVars>
      </dgm:prSet>
      <dgm:spPr/>
    </dgm:pt>
  </dgm:ptLst>
  <dgm:cxnLst>
    <dgm:cxn modelId="{EB44B107-4AEF-8140-A5D1-0D4556860437}" type="presOf" srcId="{39134A1C-2C23-485D-B1C0-EDB1C90B746B}" destId="{C13AF5B6-4443-3249-A7F5-3EB8EBE57794}" srcOrd="0" destOrd="0" presId="urn:microsoft.com/office/officeart/2005/8/layout/vList2"/>
    <dgm:cxn modelId="{05171C12-A8BA-4571-861C-C61CF17B5124}" srcId="{0BD460E2-D8E6-4F69-8637-EBAB1FDE3295}" destId="{C2CB45F9-1CEB-46E2-A4FF-D28011F51C4D}" srcOrd="3" destOrd="0" parTransId="{47B10FAF-B1C8-4E2E-9AA5-671BF385B5A1}" sibTransId="{CB8A34FA-7760-4E9B-9263-6DD0020A4331}"/>
    <dgm:cxn modelId="{A0CA2C59-0F4B-6049-BA3D-21ADE6493C14}" type="presOf" srcId="{C2CB45F9-1CEB-46E2-A4FF-D28011F51C4D}" destId="{5B0EE5A1-356D-5541-96D4-6F3D2DCF6EC0}" srcOrd="0" destOrd="0" presId="urn:microsoft.com/office/officeart/2005/8/layout/vList2"/>
    <dgm:cxn modelId="{16B5898B-C8B5-49CB-B78F-55749FAA4DED}" srcId="{0BD460E2-D8E6-4F69-8637-EBAB1FDE3295}" destId="{9B328B62-EF1E-4EBD-A2F2-101AEF6C7B4F}" srcOrd="0" destOrd="0" parTransId="{7A20B8FB-7972-4FC2-B0E7-58D3B4975754}" sibTransId="{6EF50D15-6649-40C2-955A-45F239DAC03A}"/>
    <dgm:cxn modelId="{55796E90-AB0A-854A-8979-FD268849E426}" type="presOf" srcId="{056106BB-451E-4246-96B3-3ABA4EF1C9D9}" destId="{EE199172-BEA2-634A-95E1-9C6910A51681}" srcOrd="0" destOrd="0" presId="urn:microsoft.com/office/officeart/2005/8/layout/vList2"/>
    <dgm:cxn modelId="{2002A590-6402-44AC-B865-CC801858D082}" srcId="{0BD460E2-D8E6-4F69-8637-EBAB1FDE3295}" destId="{39134A1C-2C23-485D-B1C0-EDB1C90B746B}" srcOrd="5" destOrd="0" parTransId="{A0D69B3C-B27D-47CA-A890-8F3F8D34A055}" sibTransId="{CDCB8D6A-91C8-4E38-8FCC-05EF60BE03C7}"/>
    <dgm:cxn modelId="{DB3D4298-0D89-C745-AB9B-A2A70573332D}" type="presOf" srcId="{0BD460E2-D8E6-4F69-8637-EBAB1FDE3295}" destId="{AF31438A-CDD1-3642-8419-88876CF00A81}" srcOrd="0" destOrd="0" presId="urn:microsoft.com/office/officeart/2005/8/layout/vList2"/>
    <dgm:cxn modelId="{0309939A-5094-4D5D-B078-2E105398E061}" srcId="{0BD460E2-D8E6-4F69-8637-EBAB1FDE3295}" destId="{04F9EF35-4636-4763-AF14-5F8D7E93FA4A}" srcOrd="2" destOrd="0" parTransId="{B0155015-C9B4-4BA0-AF59-60C05EBA7036}" sibTransId="{7FF3F904-C923-40BD-9ABB-79B7BA5F558F}"/>
    <dgm:cxn modelId="{CFBD11BE-42D2-0B47-BDE9-9001ACA469EB}" srcId="{0BD460E2-D8E6-4F69-8637-EBAB1FDE3295}" destId="{64F60EA1-8337-4849-855F-C5BC1E35C065}" srcOrd="4" destOrd="0" parTransId="{BB07D161-59CB-DD4B-8D7C-81D9B88CD522}" sibTransId="{3941CB97-DFC4-FF48-8EFC-D5C813A1E41E}"/>
    <dgm:cxn modelId="{B7AF6ECC-077F-4688-8787-51EBC1780064}" srcId="{0BD460E2-D8E6-4F69-8637-EBAB1FDE3295}" destId="{056106BB-451E-4246-96B3-3ABA4EF1C9D9}" srcOrd="1" destOrd="0" parTransId="{00484A31-78BF-46D5-9369-10FB825A3201}" sibTransId="{B5853055-2803-4B24-B529-5DFECA9EDA12}"/>
    <dgm:cxn modelId="{1E7F90CC-5F49-9142-A5FB-E35E3B6CA274}" type="presOf" srcId="{64F60EA1-8337-4849-855F-C5BC1E35C065}" destId="{EC6A8F94-341F-4D4E-AE3E-6DB01E81FEA2}" srcOrd="0" destOrd="0" presId="urn:microsoft.com/office/officeart/2005/8/layout/vList2"/>
    <dgm:cxn modelId="{F1D048DB-C8A4-8C4E-85EA-7322FFA796E9}" type="presOf" srcId="{04F9EF35-4636-4763-AF14-5F8D7E93FA4A}" destId="{D85430B7-4C24-B64E-98DE-CD71E579ED04}" srcOrd="0" destOrd="0" presId="urn:microsoft.com/office/officeart/2005/8/layout/vList2"/>
    <dgm:cxn modelId="{64BB44FB-1009-B24D-8461-2BD5341B099F}" type="presOf" srcId="{9B328B62-EF1E-4EBD-A2F2-101AEF6C7B4F}" destId="{4510B521-6117-1A4E-B1EF-A791C29362E8}" srcOrd="0" destOrd="0" presId="urn:microsoft.com/office/officeart/2005/8/layout/vList2"/>
    <dgm:cxn modelId="{0A2261FA-4317-0D48-8317-9F8ECE30123A}" type="presParOf" srcId="{AF31438A-CDD1-3642-8419-88876CF00A81}" destId="{4510B521-6117-1A4E-B1EF-A791C29362E8}" srcOrd="0" destOrd="0" presId="urn:microsoft.com/office/officeart/2005/8/layout/vList2"/>
    <dgm:cxn modelId="{E248B456-9A40-BF4D-9117-8C5B06F1A067}" type="presParOf" srcId="{AF31438A-CDD1-3642-8419-88876CF00A81}" destId="{D3867DBC-6FDC-0342-B5A4-D25DCD823403}" srcOrd="1" destOrd="0" presId="urn:microsoft.com/office/officeart/2005/8/layout/vList2"/>
    <dgm:cxn modelId="{E7A25F5E-B2D5-614D-99B6-69AC7E128AD6}" type="presParOf" srcId="{AF31438A-CDD1-3642-8419-88876CF00A81}" destId="{EE199172-BEA2-634A-95E1-9C6910A51681}" srcOrd="2" destOrd="0" presId="urn:microsoft.com/office/officeart/2005/8/layout/vList2"/>
    <dgm:cxn modelId="{0ACE2420-9CF4-6148-A859-3694DB07F1ED}" type="presParOf" srcId="{AF31438A-CDD1-3642-8419-88876CF00A81}" destId="{99EB8500-44FE-C24B-B01E-C68824A2F784}" srcOrd="3" destOrd="0" presId="urn:microsoft.com/office/officeart/2005/8/layout/vList2"/>
    <dgm:cxn modelId="{7D3C4A15-70F7-1247-956A-94A8FFF026F9}" type="presParOf" srcId="{AF31438A-CDD1-3642-8419-88876CF00A81}" destId="{D85430B7-4C24-B64E-98DE-CD71E579ED04}" srcOrd="4" destOrd="0" presId="urn:microsoft.com/office/officeart/2005/8/layout/vList2"/>
    <dgm:cxn modelId="{167326E6-5A9C-FC46-A473-041D34B7DA7E}" type="presParOf" srcId="{AF31438A-CDD1-3642-8419-88876CF00A81}" destId="{9A520FB1-8893-D642-8B54-DE0AFB966467}" srcOrd="5" destOrd="0" presId="urn:microsoft.com/office/officeart/2005/8/layout/vList2"/>
    <dgm:cxn modelId="{DF29E6C6-A2B7-9A4A-8632-E3C17E37953F}" type="presParOf" srcId="{AF31438A-CDD1-3642-8419-88876CF00A81}" destId="{5B0EE5A1-356D-5541-96D4-6F3D2DCF6EC0}" srcOrd="6" destOrd="0" presId="urn:microsoft.com/office/officeart/2005/8/layout/vList2"/>
    <dgm:cxn modelId="{B63AAF3E-FF1E-164C-B7FB-75889DD309CB}" type="presParOf" srcId="{AF31438A-CDD1-3642-8419-88876CF00A81}" destId="{9340433D-101D-2345-9C04-4A2822F1CC8B}" srcOrd="7" destOrd="0" presId="urn:microsoft.com/office/officeart/2005/8/layout/vList2"/>
    <dgm:cxn modelId="{0354FB1D-0FBE-3141-923F-522668E14B9C}" type="presParOf" srcId="{AF31438A-CDD1-3642-8419-88876CF00A81}" destId="{EC6A8F94-341F-4D4E-AE3E-6DB01E81FEA2}" srcOrd="8" destOrd="0" presId="urn:microsoft.com/office/officeart/2005/8/layout/vList2"/>
    <dgm:cxn modelId="{CBAEDF79-5988-2748-AFB6-80250214F57D}" type="presParOf" srcId="{AF31438A-CDD1-3642-8419-88876CF00A81}" destId="{9050E046-F8E9-274E-83B3-0610562108BA}" srcOrd="9" destOrd="0" presId="urn:microsoft.com/office/officeart/2005/8/layout/vList2"/>
    <dgm:cxn modelId="{DCE2D5FC-894B-304B-B276-2940EEB98284}" type="presParOf" srcId="{AF31438A-CDD1-3642-8419-88876CF00A81}" destId="{C13AF5B6-4443-3249-A7F5-3EB8EBE5779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F0BBFA-8072-48F1-A906-7E4C21C309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A307B9-1650-4235-8DAD-47DB61F59A58}">
      <dgm:prSet/>
      <dgm:spPr/>
      <dgm:t>
        <a:bodyPr/>
        <a:lstStyle/>
        <a:p>
          <a:r>
            <a:rPr lang="fr-FR"/>
            <a:t>On ne sait pas ! Car il n’existe aucune étude randomisée sur les statines en prévention primaire chez les plus de 75 ans. </a:t>
          </a:r>
          <a:endParaRPr lang="en-US"/>
        </a:p>
      </dgm:t>
    </dgm:pt>
    <dgm:pt modelId="{5DFF6680-BEB1-43B5-AFCB-D0FC67AC72DB}" type="parTrans" cxnId="{DAB97967-ECD2-4014-AB19-FBD090799FDA}">
      <dgm:prSet/>
      <dgm:spPr/>
      <dgm:t>
        <a:bodyPr/>
        <a:lstStyle/>
        <a:p>
          <a:endParaRPr lang="en-US"/>
        </a:p>
      </dgm:t>
    </dgm:pt>
    <dgm:pt modelId="{F40750E8-03E7-442F-AABE-7FED2447A6AC}" type="sibTrans" cxnId="{DAB97967-ECD2-4014-AB19-FBD090799FDA}">
      <dgm:prSet/>
      <dgm:spPr/>
      <dgm:t>
        <a:bodyPr/>
        <a:lstStyle/>
        <a:p>
          <a:endParaRPr lang="en-US"/>
        </a:p>
      </dgm:t>
    </dgm:pt>
    <dgm:pt modelId="{5ED94B26-97D6-4DD6-84D4-A5CB450510DF}">
      <dgm:prSet/>
      <dgm:spPr/>
      <dgm:t>
        <a:bodyPr/>
        <a:lstStyle/>
        <a:p>
          <a:r>
            <a:rPr lang="fr-FR" b="0" i="0" dirty="0"/>
            <a:t>Face à cette absence de données scientifiques, il y a deux écoles de pensée</a:t>
          </a:r>
          <a:endParaRPr lang="en-US" dirty="0"/>
        </a:p>
      </dgm:t>
    </dgm:pt>
    <dgm:pt modelId="{4D2845CB-5C23-411D-ACB8-CE9ADBDA1C9A}" type="parTrans" cxnId="{2E0E4F9A-ABBC-45EB-AE4C-D922D9F1B017}">
      <dgm:prSet/>
      <dgm:spPr/>
      <dgm:t>
        <a:bodyPr/>
        <a:lstStyle/>
        <a:p>
          <a:endParaRPr lang="en-US"/>
        </a:p>
      </dgm:t>
    </dgm:pt>
    <dgm:pt modelId="{0E3FE67D-76D5-4743-91FF-10A270EDBEB6}" type="sibTrans" cxnId="{2E0E4F9A-ABBC-45EB-AE4C-D922D9F1B017}">
      <dgm:prSet/>
      <dgm:spPr/>
      <dgm:t>
        <a:bodyPr/>
        <a:lstStyle/>
        <a:p>
          <a:endParaRPr lang="en-US"/>
        </a:p>
      </dgm:t>
    </dgm:pt>
    <dgm:pt modelId="{36ED2EF8-051C-444C-98BF-23256F2E78DA}">
      <dgm:prSet/>
      <dgm:spPr/>
      <dgm:t>
        <a:bodyPr/>
        <a:lstStyle/>
        <a:p>
          <a:r>
            <a:rPr lang="fr-FR" dirty="0">
              <a:sym typeface="Wingdings" panose="05000000000000000000" pitchFamily="2" charset="2"/>
            </a:rPr>
            <a:t></a:t>
          </a:r>
          <a:r>
            <a:rPr lang="fr-FR" b="0" i="1" dirty="0"/>
            <a:t>primum non </a:t>
          </a:r>
          <a:r>
            <a:rPr lang="fr-FR" b="0" i="1" dirty="0" err="1"/>
            <a:t>nocere</a:t>
          </a:r>
          <a:r>
            <a:rPr lang="fr-FR" b="0" i="0" dirty="0"/>
            <a:t>  : ne pas entamer de statines en prévention primaire après 75 ans et si on en prend déjà, on peut les arrêter à 80-85 ans en particulier si on est dénutri. </a:t>
          </a:r>
          <a:endParaRPr lang="en-US" dirty="0"/>
        </a:p>
      </dgm:t>
    </dgm:pt>
    <dgm:pt modelId="{D9174381-CA0E-400F-A5A2-C6CBFF57CC60}" type="parTrans" cxnId="{FD01EC33-F922-41C8-83F6-C45360062700}">
      <dgm:prSet/>
      <dgm:spPr/>
      <dgm:t>
        <a:bodyPr/>
        <a:lstStyle/>
        <a:p>
          <a:endParaRPr lang="en-US"/>
        </a:p>
      </dgm:t>
    </dgm:pt>
    <dgm:pt modelId="{31A4F387-D891-41CC-8BC4-A153AB68B4CC}" type="sibTrans" cxnId="{FD01EC33-F922-41C8-83F6-C45360062700}">
      <dgm:prSet/>
      <dgm:spPr/>
      <dgm:t>
        <a:bodyPr/>
        <a:lstStyle/>
        <a:p>
          <a:endParaRPr lang="en-US"/>
        </a:p>
      </dgm:t>
    </dgm:pt>
    <dgm:pt modelId="{E0141E4B-818C-47B9-A250-E6138C31FA06}">
      <dgm:prSet/>
      <dgm:spPr/>
      <dgm:t>
        <a:bodyPr/>
        <a:lstStyle/>
        <a:p>
          <a:r>
            <a:rPr lang="fr-FR" b="0" i="0" dirty="0">
              <a:sym typeface="Wingdings" panose="05000000000000000000" pitchFamily="2" charset="2"/>
            </a:rPr>
            <a:t></a:t>
          </a:r>
          <a:r>
            <a:rPr lang="fr-FR" b="0" i="0" dirty="0"/>
            <a:t>continuer à prescrire comme chez le sujet jeune </a:t>
          </a:r>
          <a:r>
            <a:rPr lang="fr-FR" dirty="0"/>
            <a:t>car </a:t>
          </a:r>
          <a:r>
            <a:rPr lang="fr-FR" b="0" i="0" dirty="0"/>
            <a:t>la non-prescription de statines en l’absence de données</a:t>
          </a:r>
          <a:r>
            <a:rPr lang="fr-FR" b="0" i="1" dirty="0"/>
            <a:t> chez la population très âgée et vulnérable est considérée comme </a:t>
          </a:r>
          <a:r>
            <a:rPr lang="fr-FR" b="0" i="0" dirty="0"/>
            <a:t>de la discrimination.</a:t>
          </a:r>
          <a:endParaRPr lang="en-US" dirty="0"/>
        </a:p>
      </dgm:t>
    </dgm:pt>
    <dgm:pt modelId="{93371FA2-BEED-4D72-A246-205BD9DACFED}" type="parTrans" cxnId="{2890EB70-4372-4992-B4AE-C4936A3A5CB9}">
      <dgm:prSet/>
      <dgm:spPr/>
      <dgm:t>
        <a:bodyPr/>
        <a:lstStyle/>
        <a:p>
          <a:endParaRPr lang="en-US"/>
        </a:p>
      </dgm:t>
    </dgm:pt>
    <dgm:pt modelId="{DB574033-57FB-4E21-9C36-D01C04409BD9}" type="sibTrans" cxnId="{2890EB70-4372-4992-B4AE-C4936A3A5CB9}">
      <dgm:prSet/>
      <dgm:spPr/>
      <dgm:t>
        <a:bodyPr/>
        <a:lstStyle/>
        <a:p>
          <a:endParaRPr lang="en-US"/>
        </a:p>
      </dgm:t>
    </dgm:pt>
    <dgm:pt modelId="{F68C6C7F-F063-46AC-BE95-9D28E5206649}">
      <dgm:prSet/>
      <dgm:spPr/>
      <dgm:t>
        <a:bodyPr/>
        <a:lstStyle/>
        <a:p>
          <a:r>
            <a:rPr lang="fr-FR" b="0" i="0"/>
            <a:t>Le mieux quand la littérature médicale est dans une zone grise est surement de décider avec le patient concernant les objectifs, avantages et inconvénients du traitement pour déterminer si la médication est nécessaire. </a:t>
          </a:r>
          <a:endParaRPr lang="en-US"/>
        </a:p>
      </dgm:t>
    </dgm:pt>
    <dgm:pt modelId="{B5E1E40C-B136-4091-AF87-FA4E816F6F4E}" type="parTrans" cxnId="{3F1741E9-036B-4DB6-B9AA-94A16E7F2379}">
      <dgm:prSet/>
      <dgm:spPr/>
      <dgm:t>
        <a:bodyPr/>
        <a:lstStyle/>
        <a:p>
          <a:endParaRPr lang="en-US"/>
        </a:p>
      </dgm:t>
    </dgm:pt>
    <dgm:pt modelId="{8708043B-61E6-492E-94FB-153FDDDCB11B}" type="sibTrans" cxnId="{3F1741E9-036B-4DB6-B9AA-94A16E7F2379}">
      <dgm:prSet/>
      <dgm:spPr/>
      <dgm:t>
        <a:bodyPr/>
        <a:lstStyle/>
        <a:p>
          <a:endParaRPr lang="en-US"/>
        </a:p>
      </dgm:t>
    </dgm:pt>
    <dgm:pt modelId="{1F673C90-1630-1842-B9E8-F1D00C4199C6}" type="pres">
      <dgm:prSet presAssocID="{32F0BBFA-8072-48F1-A906-7E4C21C3092F}" presName="linear" presStyleCnt="0">
        <dgm:presLayoutVars>
          <dgm:animLvl val="lvl"/>
          <dgm:resizeHandles val="exact"/>
        </dgm:presLayoutVars>
      </dgm:prSet>
      <dgm:spPr/>
    </dgm:pt>
    <dgm:pt modelId="{2501C90A-EA6B-0846-8E65-20B86D140035}" type="pres">
      <dgm:prSet presAssocID="{E7A307B9-1650-4235-8DAD-47DB61F59A58}" presName="parentText" presStyleLbl="node1" presStyleIdx="0" presStyleCnt="5">
        <dgm:presLayoutVars>
          <dgm:chMax val="0"/>
          <dgm:bulletEnabled val="1"/>
        </dgm:presLayoutVars>
      </dgm:prSet>
      <dgm:spPr/>
    </dgm:pt>
    <dgm:pt modelId="{9B531293-013C-0340-A55E-F492A433A008}" type="pres">
      <dgm:prSet presAssocID="{F40750E8-03E7-442F-AABE-7FED2447A6AC}" presName="spacer" presStyleCnt="0"/>
      <dgm:spPr/>
    </dgm:pt>
    <dgm:pt modelId="{BAFE053F-DE02-134E-B40E-508649D924C5}" type="pres">
      <dgm:prSet presAssocID="{5ED94B26-97D6-4DD6-84D4-A5CB450510DF}" presName="parentText" presStyleLbl="node1" presStyleIdx="1" presStyleCnt="5">
        <dgm:presLayoutVars>
          <dgm:chMax val="0"/>
          <dgm:bulletEnabled val="1"/>
        </dgm:presLayoutVars>
      </dgm:prSet>
      <dgm:spPr/>
    </dgm:pt>
    <dgm:pt modelId="{9CBC1AEA-5241-9F48-927B-1DE6B23AEA44}" type="pres">
      <dgm:prSet presAssocID="{0E3FE67D-76D5-4743-91FF-10A270EDBEB6}" presName="spacer" presStyleCnt="0"/>
      <dgm:spPr/>
    </dgm:pt>
    <dgm:pt modelId="{1224B6C9-13BA-D142-93EA-186FB9CBAAA9}" type="pres">
      <dgm:prSet presAssocID="{36ED2EF8-051C-444C-98BF-23256F2E78DA}" presName="parentText" presStyleLbl="node1" presStyleIdx="2" presStyleCnt="5">
        <dgm:presLayoutVars>
          <dgm:chMax val="0"/>
          <dgm:bulletEnabled val="1"/>
        </dgm:presLayoutVars>
      </dgm:prSet>
      <dgm:spPr/>
    </dgm:pt>
    <dgm:pt modelId="{455D5E17-8CB5-0B49-8541-9586E7FFB99C}" type="pres">
      <dgm:prSet presAssocID="{31A4F387-D891-41CC-8BC4-A153AB68B4CC}" presName="spacer" presStyleCnt="0"/>
      <dgm:spPr/>
    </dgm:pt>
    <dgm:pt modelId="{F83C5AB0-0991-9044-BC52-B2A1EDBD53B3}" type="pres">
      <dgm:prSet presAssocID="{E0141E4B-818C-47B9-A250-E6138C31FA06}" presName="parentText" presStyleLbl="node1" presStyleIdx="3" presStyleCnt="5">
        <dgm:presLayoutVars>
          <dgm:chMax val="0"/>
          <dgm:bulletEnabled val="1"/>
        </dgm:presLayoutVars>
      </dgm:prSet>
      <dgm:spPr/>
    </dgm:pt>
    <dgm:pt modelId="{4B60BB06-3DA7-934D-916A-76E71D3398AA}" type="pres">
      <dgm:prSet presAssocID="{DB574033-57FB-4E21-9C36-D01C04409BD9}" presName="spacer" presStyleCnt="0"/>
      <dgm:spPr/>
    </dgm:pt>
    <dgm:pt modelId="{6860A93D-6F71-B746-9CFC-796B3CFCF4F5}" type="pres">
      <dgm:prSet presAssocID="{F68C6C7F-F063-46AC-BE95-9D28E5206649}" presName="parentText" presStyleLbl="node1" presStyleIdx="4" presStyleCnt="5">
        <dgm:presLayoutVars>
          <dgm:chMax val="0"/>
          <dgm:bulletEnabled val="1"/>
        </dgm:presLayoutVars>
      </dgm:prSet>
      <dgm:spPr/>
    </dgm:pt>
  </dgm:ptLst>
  <dgm:cxnLst>
    <dgm:cxn modelId="{F16CA903-2D5F-E049-ACFD-626E63F6B6B7}" type="presOf" srcId="{5ED94B26-97D6-4DD6-84D4-A5CB450510DF}" destId="{BAFE053F-DE02-134E-B40E-508649D924C5}" srcOrd="0" destOrd="0" presId="urn:microsoft.com/office/officeart/2005/8/layout/vList2"/>
    <dgm:cxn modelId="{FD01EC33-F922-41C8-83F6-C45360062700}" srcId="{32F0BBFA-8072-48F1-A906-7E4C21C3092F}" destId="{36ED2EF8-051C-444C-98BF-23256F2E78DA}" srcOrd="2" destOrd="0" parTransId="{D9174381-CA0E-400F-A5A2-C6CBFF57CC60}" sibTransId="{31A4F387-D891-41CC-8BC4-A153AB68B4CC}"/>
    <dgm:cxn modelId="{F6BC9438-D3A9-8646-A2F8-4A904EFDF6D7}" type="presOf" srcId="{E0141E4B-818C-47B9-A250-E6138C31FA06}" destId="{F83C5AB0-0991-9044-BC52-B2A1EDBD53B3}" srcOrd="0" destOrd="0" presId="urn:microsoft.com/office/officeart/2005/8/layout/vList2"/>
    <dgm:cxn modelId="{7DAEA866-5DC0-264E-BCE0-456A8EB4F165}" type="presOf" srcId="{32F0BBFA-8072-48F1-A906-7E4C21C3092F}" destId="{1F673C90-1630-1842-B9E8-F1D00C4199C6}" srcOrd="0" destOrd="0" presId="urn:microsoft.com/office/officeart/2005/8/layout/vList2"/>
    <dgm:cxn modelId="{DAB97967-ECD2-4014-AB19-FBD090799FDA}" srcId="{32F0BBFA-8072-48F1-A906-7E4C21C3092F}" destId="{E7A307B9-1650-4235-8DAD-47DB61F59A58}" srcOrd="0" destOrd="0" parTransId="{5DFF6680-BEB1-43B5-AFCB-D0FC67AC72DB}" sibTransId="{F40750E8-03E7-442F-AABE-7FED2447A6AC}"/>
    <dgm:cxn modelId="{2890EB70-4372-4992-B4AE-C4936A3A5CB9}" srcId="{32F0BBFA-8072-48F1-A906-7E4C21C3092F}" destId="{E0141E4B-818C-47B9-A250-E6138C31FA06}" srcOrd="3" destOrd="0" parTransId="{93371FA2-BEED-4D72-A246-205BD9DACFED}" sibTransId="{DB574033-57FB-4E21-9C36-D01C04409BD9}"/>
    <dgm:cxn modelId="{2E0E4F9A-ABBC-45EB-AE4C-D922D9F1B017}" srcId="{32F0BBFA-8072-48F1-A906-7E4C21C3092F}" destId="{5ED94B26-97D6-4DD6-84D4-A5CB450510DF}" srcOrd="1" destOrd="0" parTransId="{4D2845CB-5C23-411D-ACB8-CE9ADBDA1C9A}" sibTransId="{0E3FE67D-76D5-4743-91FF-10A270EDBEB6}"/>
    <dgm:cxn modelId="{2769D39E-FD36-8640-B246-9504B34468F0}" type="presOf" srcId="{E7A307B9-1650-4235-8DAD-47DB61F59A58}" destId="{2501C90A-EA6B-0846-8E65-20B86D140035}" srcOrd="0" destOrd="0" presId="urn:microsoft.com/office/officeart/2005/8/layout/vList2"/>
    <dgm:cxn modelId="{B86FF8C1-4F25-334D-9CA5-9E6A6EADBCA9}" type="presOf" srcId="{36ED2EF8-051C-444C-98BF-23256F2E78DA}" destId="{1224B6C9-13BA-D142-93EA-186FB9CBAAA9}" srcOrd="0" destOrd="0" presId="urn:microsoft.com/office/officeart/2005/8/layout/vList2"/>
    <dgm:cxn modelId="{405878D2-46EA-B348-A638-EF1F0E6E99CC}" type="presOf" srcId="{F68C6C7F-F063-46AC-BE95-9D28E5206649}" destId="{6860A93D-6F71-B746-9CFC-796B3CFCF4F5}" srcOrd="0" destOrd="0" presId="urn:microsoft.com/office/officeart/2005/8/layout/vList2"/>
    <dgm:cxn modelId="{3F1741E9-036B-4DB6-B9AA-94A16E7F2379}" srcId="{32F0BBFA-8072-48F1-A906-7E4C21C3092F}" destId="{F68C6C7F-F063-46AC-BE95-9D28E5206649}" srcOrd="4" destOrd="0" parTransId="{B5E1E40C-B136-4091-AF87-FA4E816F6F4E}" sibTransId="{8708043B-61E6-492E-94FB-153FDDDCB11B}"/>
    <dgm:cxn modelId="{C12ACBFA-8AAC-AE46-955D-6F1367AAD728}" type="presParOf" srcId="{1F673C90-1630-1842-B9E8-F1D00C4199C6}" destId="{2501C90A-EA6B-0846-8E65-20B86D140035}" srcOrd="0" destOrd="0" presId="urn:microsoft.com/office/officeart/2005/8/layout/vList2"/>
    <dgm:cxn modelId="{29D95B00-14BB-EC41-A0D1-A8A85F346002}" type="presParOf" srcId="{1F673C90-1630-1842-B9E8-F1D00C4199C6}" destId="{9B531293-013C-0340-A55E-F492A433A008}" srcOrd="1" destOrd="0" presId="urn:microsoft.com/office/officeart/2005/8/layout/vList2"/>
    <dgm:cxn modelId="{230D6FEF-1239-264D-B0CA-AA3A67103EC5}" type="presParOf" srcId="{1F673C90-1630-1842-B9E8-F1D00C4199C6}" destId="{BAFE053F-DE02-134E-B40E-508649D924C5}" srcOrd="2" destOrd="0" presId="urn:microsoft.com/office/officeart/2005/8/layout/vList2"/>
    <dgm:cxn modelId="{F71DA119-48B8-5842-86D1-9F03ED91AD88}" type="presParOf" srcId="{1F673C90-1630-1842-B9E8-F1D00C4199C6}" destId="{9CBC1AEA-5241-9F48-927B-1DE6B23AEA44}" srcOrd="3" destOrd="0" presId="urn:microsoft.com/office/officeart/2005/8/layout/vList2"/>
    <dgm:cxn modelId="{64768BD2-B155-D84E-B935-674475240D35}" type="presParOf" srcId="{1F673C90-1630-1842-B9E8-F1D00C4199C6}" destId="{1224B6C9-13BA-D142-93EA-186FB9CBAAA9}" srcOrd="4" destOrd="0" presId="urn:microsoft.com/office/officeart/2005/8/layout/vList2"/>
    <dgm:cxn modelId="{DD3310F3-5497-C94B-93F2-219A5CAFC44C}" type="presParOf" srcId="{1F673C90-1630-1842-B9E8-F1D00C4199C6}" destId="{455D5E17-8CB5-0B49-8541-9586E7FFB99C}" srcOrd="5" destOrd="0" presId="urn:microsoft.com/office/officeart/2005/8/layout/vList2"/>
    <dgm:cxn modelId="{7D34DE44-BA05-6143-A708-4FD8AD7B6E9E}" type="presParOf" srcId="{1F673C90-1630-1842-B9E8-F1D00C4199C6}" destId="{F83C5AB0-0991-9044-BC52-B2A1EDBD53B3}" srcOrd="6" destOrd="0" presId="urn:microsoft.com/office/officeart/2005/8/layout/vList2"/>
    <dgm:cxn modelId="{B5F90C63-7F43-C84E-852B-E121D248B691}" type="presParOf" srcId="{1F673C90-1630-1842-B9E8-F1D00C4199C6}" destId="{4B60BB06-3DA7-934D-916A-76E71D3398AA}" srcOrd="7" destOrd="0" presId="urn:microsoft.com/office/officeart/2005/8/layout/vList2"/>
    <dgm:cxn modelId="{8F1E95F7-8FEA-D042-8A8E-6D59556A0CB3}" type="presParOf" srcId="{1F673C90-1630-1842-B9E8-F1D00C4199C6}" destId="{6860A93D-6F71-B746-9CFC-796B3CFCF4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69DDE5-36B9-4502-831A-792E2986F8F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00088C-CCA3-41FD-8152-DD0FBFBE0992}">
      <dgm:prSet/>
      <dgm:spPr/>
      <dgm:t>
        <a:bodyPr/>
        <a:lstStyle/>
        <a:p>
          <a:r>
            <a:rPr lang="fr-FR" b="0" i="0" dirty="0"/>
            <a:t>Après 75 ans si espérance de vie &gt; 15 ans + TR </a:t>
          </a:r>
          <a:endParaRPr lang="en-US" dirty="0"/>
        </a:p>
      </dgm:t>
    </dgm:pt>
    <dgm:pt modelId="{D040005E-CBD2-4C93-9320-3D7CC9E4E029}" type="parTrans" cxnId="{BE59040B-27ED-4A67-8A3A-D7CB2D11A87F}">
      <dgm:prSet/>
      <dgm:spPr/>
      <dgm:t>
        <a:bodyPr/>
        <a:lstStyle/>
        <a:p>
          <a:endParaRPr lang="en-US"/>
        </a:p>
      </dgm:t>
    </dgm:pt>
    <dgm:pt modelId="{1296D023-EB50-48C0-90BF-D7ECB6DE7413}" type="sibTrans" cxnId="{BE59040B-27ED-4A67-8A3A-D7CB2D11A87F}">
      <dgm:prSet/>
      <dgm:spPr/>
      <dgm:t>
        <a:bodyPr/>
        <a:lstStyle/>
        <a:p>
          <a:endParaRPr lang="en-US"/>
        </a:p>
      </dgm:t>
    </dgm:pt>
    <dgm:pt modelId="{E91691C4-8950-884F-A0F9-FAF254AAC605}">
      <dgm:prSet/>
      <dgm:spPr/>
      <dgm:t>
        <a:bodyPr/>
        <a:lstStyle/>
        <a:p>
          <a:r>
            <a:rPr lang="fr-FR" b="0" i="0" dirty="0"/>
            <a:t> tous les 2 ans </a:t>
          </a:r>
          <a:endParaRPr lang="en-US" dirty="0"/>
        </a:p>
      </dgm:t>
    </dgm:pt>
    <dgm:pt modelId="{8AC6C0BA-E93F-A745-AA92-8609C1815352}" type="parTrans" cxnId="{C9B60611-A899-A248-A92A-52B4F11A9247}">
      <dgm:prSet/>
      <dgm:spPr/>
      <dgm:t>
        <a:bodyPr/>
        <a:lstStyle/>
        <a:p>
          <a:endParaRPr lang="fr-FR"/>
        </a:p>
      </dgm:t>
    </dgm:pt>
    <dgm:pt modelId="{167FBF74-2C8D-B34A-83F2-CFB55F2EC417}" type="sibTrans" cxnId="{C9B60611-A899-A248-A92A-52B4F11A9247}">
      <dgm:prSet/>
      <dgm:spPr/>
      <dgm:t>
        <a:bodyPr/>
        <a:lstStyle/>
        <a:p>
          <a:endParaRPr lang="fr-FR"/>
        </a:p>
      </dgm:t>
    </dgm:pt>
    <dgm:pt modelId="{7B7100D3-E343-D540-85DA-1B7676FB1C1B}">
      <dgm:prSet/>
      <dgm:spPr/>
      <dgm:t>
        <a:bodyPr/>
        <a:lstStyle/>
        <a:p>
          <a:r>
            <a:rPr lang="fr-FR" b="0" i="0" u="none" dirty="0"/>
            <a:t> Anomalie au TR ou  PSA &gt; 2 </a:t>
          </a:r>
          <a:r>
            <a:rPr lang="fr-FR" b="0" i="0" u="none" dirty="0" err="1"/>
            <a:t>ng</a:t>
          </a:r>
          <a:r>
            <a:rPr lang="fr-FR" b="0" i="0" u="none" dirty="0"/>
            <a:t>/</a:t>
          </a:r>
          <a:r>
            <a:rPr lang="fr-FR" b="0" i="0" u="none" dirty="0" err="1"/>
            <a:t>mL</a:t>
          </a:r>
          <a:r>
            <a:rPr lang="fr-FR" b="0" i="0" u="none" dirty="0"/>
            <a:t> impose un avis urologique </a:t>
          </a:r>
          <a:endParaRPr lang="en-US" dirty="0"/>
        </a:p>
      </dgm:t>
    </dgm:pt>
    <dgm:pt modelId="{C8F27417-EC94-D143-A857-1CABF77524D9}" type="parTrans" cxnId="{D7A0BE1F-F29E-9F41-861C-6934954A1E95}">
      <dgm:prSet/>
      <dgm:spPr/>
      <dgm:t>
        <a:bodyPr/>
        <a:lstStyle/>
        <a:p>
          <a:endParaRPr lang="fr-FR"/>
        </a:p>
      </dgm:t>
    </dgm:pt>
    <dgm:pt modelId="{217CA797-C1C5-7C44-B2C1-D2C1078D5857}" type="sibTrans" cxnId="{D7A0BE1F-F29E-9F41-861C-6934954A1E95}">
      <dgm:prSet/>
      <dgm:spPr/>
      <dgm:t>
        <a:bodyPr/>
        <a:lstStyle/>
        <a:p>
          <a:endParaRPr lang="fr-FR"/>
        </a:p>
      </dgm:t>
    </dgm:pt>
    <dgm:pt modelId="{A02B1025-8EFC-774B-9E24-885D41BA137A}" type="pres">
      <dgm:prSet presAssocID="{5069DDE5-36B9-4502-831A-792E2986F8F7}" presName="linear" presStyleCnt="0">
        <dgm:presLayoutVars>
          <dgm:animLvl val="lvl"/>
          <dgm:resizeHandles val="exact"/>
        </dgm:presLayoutVars>
      </dgm:prSet>
      <dgm:spPr/>
    </dgm:pt>
    <dgm:pt modelId="{9C5A0483-6760-CF4C-9343-3793E1008F41}" type="pres">
      <dgm:prSet presAssocID="{0A00088C-CCA3-41FD-8152-DD0FBFBE0992}" presName="parentText" presStyleLbl="node1" presStyleIdx="0" presStyleCnt="3" custLinFactY="-3455" custLinFactNeighborX="-507" custLinFactNeighborY="-100000">
        <dgm:presLayoutVars>
          <dgm:chMax val="0"/>
          <dgm:bulletEnabled val="1"/>
        </dgm:presLayoutVars>
      </dgm:prSet>
      <dgm:spPr/>
    </dgm:pt>
    <dgm:pt modelId="{4E06CF4B-074F-AB49-B3F4-5295726A762D}" type="pres">
      <dgm:prSet presAssocID="{1296D023-EB50-48C0-90BF-D7ECB6DE7413}" presName="spacer" presStyleCnt="0"/>
      <dgm:spPr/>
    </dgm:pt>
    <dgm:pt modelId="{17501F44-5FE0-FB47-9417-B40DAB9B1B3F}" type="pres">
      <dgm:prSet presAssocID="{E91691C4-8950-884F-A0F9-FAF254AAC605}" presName="parentText" presStyleLbl="node1" presStyleIdx="1" presStyleCnt="3">
        <dgm:presLayoutVars>
          <dgm:chMax val="0"/>
          <dgm:bulletEnabled val="1"/>
        </dgm:presLayoutVars>
      </dgm:prSet>
      <dgm:spPr/>
    </dgm:pt>
    <dgm:pt modelId="{47DF43BC-2F95-864B-8B29-B594003A0242}" type="pres">
      <dgm:prSet presAssocID="{167FBF74-2C8D-B34A-83F2-CFB55F2EC417}" presName="spacer" presStyleCnt="0"/>
      <dgm:spPr/>
    </dgm:pt>
    <dgm:pt modelId="{9775F519-0897-944A-A6A0-0D01AB8F2393}" type="pres">
      <dgm:prSet presAssocID="{7B7100D3-E343-D540-85DA-1B7676FB1C1B}" presName="parentText" presStyleLbl="node1" presStyleIdx="2" presStyleCnt="3">
        <dgm:presLayoutVars>
          <dgm:chMax val="0"/>
          <dgm:bulletEnabled val="1"/>
        </dgm:presLayoutVars>
      </dgm:prSet>
      <dgm:spPr/>
    </dgm:pt>
  </dgm:ptLst>
  <dgm:cxnLst>
    <dgm:cxn modelId="{BE59040B-27ED-4A67-8A3A-D7CB2D11A87F}" srcId="{5069DDE5-36B9-4502-831A-792E2986F8F7}" destId="{0A00088C-CCA3-41FD-8152-DD0FBFBE0992}" srcOrd="0" destOrd="0" parTransId="{D040005E-CBD2-4C93-9320-3D7CC9E4E029}" sibTransId="{1296D023-EB50-48C0-90BF-D7ECB6DE7413}"/>
    <dgm:cxn modelId="{C9B60611-A899-A248-A92A-52B4F11A9247}" srcId="{5069DDE5-36B9-4502-831A-792E2986F8F7}" destId="{E91691C4-8950-884F-A0F9-FAF254AAC605}" srcOrd="1" destOrd="0" parTransId="{8AC6C0BA-E93F-A745-AA92-8609C1815352}" sibTransId="{167FBF74-2C8D-B34A-83F2-CFB55F2EC417}"/>
    <dgm:cxn modelId="{D7A0BE1F-F29E-9F41-861C-6934954A1E95}" srcId="{5069DDE5-36B9-4502-831A-792E2986F8F7}" destId="{7B7100D3-E343-D540-85DA-1B7676FB1C1B}" srcOrd="2" destOrd="0" parTransId="{C8F27417-EC94-D143-A857-1CABF77524D9}" sibTransId="{217CA797-C1C5-7C44-B2C1-D2C1078D5857}"/>
    <dgm:cxn modelId="{99BDC03F-0F25-8547-991B-9372EAD0EA3B}" type="presOf" srcId="{7B7100D3-E343-D540-85DA-1B7676FB1C1B}" destId="{9775F519-0897-944A-A6A0-0D01AB8F2393}" srcOrd="0" destOrd="0" presId="urn:microsoft.com/office/officeart/2005/8/layout/vList2"/>
    <dgm:cxn modelId="{E1119FC9-3412-0048-8B99-0E42E0194D46}" type="presOf" srcId="{E91691C4-8950-884F-A0F9-FAF254AAC605}" destId="{17501F44-5FE0-FB47-9417-B40DAB9B1B3F}" srcOrd="0" destOrd="0" presId="urn:microsoft.com/office/officeart/2005/8/layout/vList2"/>
    <dgm:cxn modelId="{DFD803CD-F8EB-0B47-B45D-551FB55C0C6F}" type="presOf" srcId="{0A00088C-CCA3-41FD-8152-DD0FBFBE0992}" destId="{9C5A0483-6760-CF4C-9343-3793E1008F41}" srcOrd="0" destOrd="0" presId="urn:microsoft.com/office/officeart/2005/8/layout/vList2"/>
    <dgm:cxn modelId="{4373D6F5-6B16-424B-B0E9-D51BDA3A159B}" type="presOf" srcId="{5069DDE5-36B9-4502-831A-792E2986F8F7}" destId="{A02B1025-8EFC-774B-9E24-885D41BA137A}" srcOrd="0" destOrd="0" presId="urn:microsoft.com/office/officeart/2005/8/layout/vList2"/>
    <dgm:cxn modelId="{89F0CED3-7A3D-C44C-AAC1-6DB53079565F}" type="presParOf" srcId="{A02B1025-8EFC-774B-9E24-885D41BA137A}" destId="{9C5A0483-6760-CF4C-9343-3793E1008F41}" srcOrd="0" destOrd="0" presId="urn:microsoft.com/office/officeart/2005/8/layout/vList2"/>
    <dgm:cxn modelId="{F8919E10-5A5E-624E-BC2A-335F4EF9C525}" type="presParOf" srcId="{A02B1025-8EFC-774B-9E24-885D41BA137A}" destId="{4E06CF4B-074F-AB49-B3F4-5295726A762D}" srcOrd="1" destOrd="0" presId="urn:microsoft.com/office/officeart/2005/8/layout/vList2"/>
    <dgm:cxn modelId="{1C4CC236-BD25-1D40-9FFE-77D36DF3B641}" type="presParOf" srcId="{A02B1025-8EFC-774B-9E24-885D41BA137A}" destId="{17501F44-5FE0-FB47-9417-B40DAB9B1B3F}" srcOrd="2" destOrd="0" presId="urn:microsoft.com/office/officeart/2005/8/layout/vList2"/>
    <dgm:cxn modelId="{0F806226-20EC-A745-B7E9-9EFA18FCBF83}" type="presParOf" srcId="{A02B1025-8EFC-774B-9E24-885D41BA137A}" destId="{47DF43BC-2F95-864B-8B29-B594003A0242}" srcOrd="3" destOrd="0" presId="urn:microsoft.com/office/officeart/2005/8/layout/vList2"/>
    <dgm:cxn modelId="{411A8F50-9FC7-6242-99F1-781FE3681481}" type="presParOf" srcId="{A02B1025-8EFC-774B-9E24-885D41BA137A}" destId="{9775F519-0897-944A-A6A0-0D01AB8F239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7B156-EBCF-024A-A92C-F8DB8D525178}">
      <dsp:nvSpPr>
        <dsp:cNvPr id="0" name=""/>
        <dsp:cNvSpPr/>
      </dsp:nvSpPr>
      <dsp:spPr>
        <a:xfrm>
          <a:off x="2400" y="66038"/>
          <a:ext cx="234009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r-FR" sz="1300" kern="1200"/>
            <a:t>Anti-grippe  : </a:t>
          </a:r>
          <a:endParaRPr lang="en-US" sz="1300" kern="1200"/>
        </a:p>
      </dsp:txBody>
      <dsp:txXfrm>
        <a:off x="2400" y="66038"/>
        <a:ext cx="2340099" cy="374400"/>
      </dsp:txXfrm>
    </dsp:sp>
    <dsp:sp modelId="{8966AF4C-2E6A-B945-B295-03478B9BDA83}">
      <dsp:nvSpPr>
        <dsp:cNvPr id="0" name=""/>
        <dsp:cNvSpPr/>
      </dsp:nvSpPr>
      <dsp:spPr>
        <a:xfrm>
          <a:off x="2400" y="440438"/>
          <a:ext cx="2340099" cy="34257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a:t>annuelle  car </a:t>
          </a:r>
          <a:r>
            <a:rPr lang="fr-FR" sz="1300" b="0" i="0" kern="1200"/>
            <a:t>les souches de virus en circulation sont différentes d’une année à l’autre. </a:t>
          </a:r>
          <a:endParaRPr lang="en-US" sz="1300" kern="1200"/>
        </a:p>
        <a:p>
          <a:pPr marL="114300" lvl="1" indent="-114300" algn="l" defTabSz="577850">
            <a:lnSpc>
              <a:spcPct val="90000"/>
            </a:lnSpc>
            <a:spcBef>
              <a:spcPct val="0"/>
            </a:spcBef>
            <a:spcAft>
              <a:spcPct val="15000"/>
            </a:spcAft>
            <a:buChar char="•"/>
          </a:pPr>
          <a:r>
            <a:rPr lang="fr-FR" sz="1300" b="0" i="0" kern="1200" dirty="0"/>
            <a:t>Risques  de complications augmentent avec l'âge et les maladies chroniques (diabète HTA, insuffisance cardiaque , BPCO ) </a:t>
          </a:r>
          <a:endParaRPr lang="en-US" sz="1300" kern="1200" dirty="0"/>
        </a:p>
        <a:p>
          <a:pPr marL="114300" lvl="1" indent="-114300" algn="l" defTabSz="577850">
            <a:lnSpc>
              <a:spcPct val="90000"/>
            </a:lnSpc>
            <a:spcBef>
              <a:spcPct val="0"/>
            </a:spcBef>
            <a:spcAft>
              <a:spcPct val="15000"/>
            </a:spcAft>
            <a:buChar char="•"/>
          </a:pPr>
          <a:r>
            <a:rPr lang="fr-FR" sz="1300" b="0" i="0" kern="1200" dirty="0"/>
            <a:t>Complications. = </a:t>
          </a:r>
          <a:r>
            <a:rPr lang="fr-FR" sz="1300" kern="1200" dirty="0"/>
            <a:t>pneumopathies , décès ( </a:t>
          </a:r>
          <a:r>
            <a:rPr lang="fr-FR" sz="1300" b="0" i="0" kern="1200" dirty="0"/>
            <a:t>plus de 90 % des décès concernant les &gt; 65 ans)</a:t>
          </a:r>
          <a:endParaRPr lang="en-US" sz="1300" kern="1200" dirty="0"/>
        </a:p>
        <a:p>
          <a:pPr marL="114300" lvl="1" indent="-114300" algn="l" defTabSz="577850">
            <a:lnSpc>
              <a:spcPct val="90000"/>
            </a:lnSpc>
            <a:spcBef>
              <a:spcPct val="0"/>
            </a:spcBef>
            <a:spcAft>
              <a:spcPct val="15000"/>
            </a:spcAft>
            <a:buChar char="•"/>
          </a:pPr>
          <a:r>
            <a:rPr lang="fr-FR" sz="1300" kern="1200" dirty="0"/>
            <a:t>Vaccination de l’entourage  +++</a:t>
          </a:r>
          <a:endParaRPr lang="en-US" sz="1300" kern="1200" dirty="0"/>
        </a:p>
      </dsp:txBody>
      <dsp:txXfrm>
        <a:off x="2400" y="440438"/>
        <a:ext cx="2340099" cy="3425760"/>
      </dsp:txXfrm>
    </dsp:sp>
    <dsp:sp modelId="{77DDA26D-A3E9-F148-9A8E-9250AAFA2526}">
      <dsp:nvSpPr>
        <dsp:cNvPr id="0" name=""/>
        <dsp:cNvSpPr/>
      </dsp:nvSpPr>
      <dsp:spPr>
        <a:xfrm>
          <a:off x="2670112" y="66038"/>
          <a:ext cx="2340099" cy="374400"/>
        </a:xfrm>
        <a:prstGeom prst="rect">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r-FR" sz="1300" kern="1200"/>
            <a:t>Contre le COVID </a:t>
          </a:r>
          <a:endParaRPr lang="en-US" sz="1300" kern="1200"/>
        </a:p>
      </dsp:txBody>
      <dsp:txXfrm>
        <a:off x="2670112" y="66038"/>
        <a:ext cx="2340099" cy="374400"/>
      </dsp:txXfrm>
    </dsp:sp>
    <dsp:sp modelId="{7EFC8500-E0E6-C740-969F-58BEE669A03B}">
      <dsp:nvSpPr>
        <dsp:cNvPr id="0" name=""/>
        <dsp:cNvSpPr/>
      </dsp:nvSpPr>
      <dsp:spPr>
        <a:xfrm>
          <a:off x="2670112" y="440438"/>
          <a:ext cx="2340099" cy="3425760"/>
        </a:xfrm>
        <a:prstGeom prst="rect">
          <a:avLst/>
        </a:prstGeom>
        <a:solidFill>
          <a:schemeClr val="accent2">
            <a:tint val="40000"/>
            <a:alpha val="90000"/>
            <a:hueOff val="-920933"/>
            <a:satOff val="6135"/>
            <a:lumOff val="561"/>
            <a:alphaOff val="0"/>
          </a:schemeClr>
        </a:solidFill>
        <a:ln w="12700"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a:t>taux de mortalité de ce virus est très élevé surtout si &gt; 60 ans </a:t>
          </a:r>
          <a:endParaRPr lang="en-US" sz="1300" kern="1200" dirty="0"/>
        </a:p>
        <a:p>
          <a:pPr marL="114300" lvl="1" indent="-114300" algn="l" defTabSz="577850">
            <a:lnSpc>
              <a:spcPct val="90000"/>
            </a:lnSpc>
            <a:spcBef>
              <a:spcPct val="0"/>
            </a:spcBef>
            <a:spcAft>
              <a:spcPct val="15000"/>
            </a:spcAft>
            <a:buChar char="•"/>
          </a:pPr>
          <a:r>
            <a:rPr lang="fr-FR" sz="1300" b="0" i="0" kern="1200" dirty="0"/>
            <a:t>selon une étude d’EPI-PHARE : le risque d’entrer à l’hôpital est X 2 pour les 60-64 ans, X 3  chez les 70-74 ans, X 6 chez les 80-84 ans et </a:t>
          </a:r>
          <a:r>
            <a:rPr lang="fr-FR" sz="1300" b="0" kern="1200" dirty="0"/>
            <a:t>X 12 </a:t>
          </a:r>
          <a:r>
            <a:rPr lang="fr-FR" sz="1300" b="0" i="0" kern="1200" dirty="0"/>
            <a:t>chez les plus de 90 ans par rapport aux 40-44 ans</a:t>
          </a:r>
          <a:endParaRPr lang="en-US" sz="1300" kern="1200" dirty="0"/>
        </a:p>
        <a:p>
          <a:pPr marL="114300" lvl="1" indent="-114300" algn="l" defTabSz="577850">
            <a:lnSpc>
              <a:spcPct val="90000"/>
            </a:lnSpc>
            <a:spcBef>
              <a:spcPct val="0"/>
            </a:spcBef>
            <a:spcAft>
              <a:spcPct val="15000"/>
            </a:spcAft>
            <a:buChar char="•"/>
          </a:pPr>
          <a:r>
            <a:rPr lang="fr-FR" sz="1300" kern="1200" dirty="0"/>
            <a:t>recommandé en particulier si vous avez des problèmes de maladie pulmonaires chroniques</a:t>
          </a:r>
          <a:endParaRPr lang="en-US" sz="1300" kern="1200" dirty="0"/>
        </a:p>
      </dsp:txBody>
      <dsp:txXfrm>
        <a:off x="2670112" y="440438"/>
        <a:ext cx="2340099" cy="3425760"/>
      </dsp:txXfrm>
    </dsp:sp>
    <dsp:sp modelId="{B0FE5F2E-A747-DB47-8925-05B5EEF4B584}">
      <dsp:nvSpPr>
        <dsp:cNvPr id="0" name=""/>
        <dsp:cNvSpPr/>
      </dsp:nvSpPr>
      <dsp:spPr>
        <a:xfrm>
          <a:off x="5337825" y="66038"/>
          <a:ext cx="2340099" cy="374400"/>
        </a:xfrm>
        <a:prstGeom prst="rect">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fr-FR" sz="1300" kern="1200" dirty="0"/>
            <a:t>Rappel DTP</a:t>
          </a:r>
          <a:endParaRPr lang="en-US" sz="1300" kern="1200" dirty="0"/>
        </a:p>
      </dsp:txBody>
      <dsp:txXfrm>
        <a:off x="5337825" y="66038"/>
        <a:ext cx="2340099" cy="374400"/>
      </dsp:txXfrm>
    </dsp:sp>
    <dsp:sp modelId="{7827CE11-6BB5-0048-B6AA-8E01617F6232}">
      <dsp:nvSpPr>
        <dsp:cNvPr id="0" name=""/>
        <dsp:cNvSpPr/>
      </dsp:nvSpPr>
      <dsp:spPr>
        <a:xfrm>
          <a:off x="5337825" y="440438"/>
          <a:ext cx="2340099" cy="3425760"/>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a:t>obligatoire</a:t>
          </a:r>
        </a:p>
        <a:p>
          <a:pPr marL="114300" lvl="1" indent="-114300" algn="l" defTabSz="577850">
            <a:lnSpc>
              <a:spcPct val="90000"/>
            </a:lnSpc>
            <a:spcBef>
              <a:spcPct val="0"/>
            </a:spcBef>
            <a:spcAft>
              <a:spcPct val="15000"/>
            </a:spcAft>
            <a:buChar char="•"/>
          </a:pPr>
          <a:r>
            <a:rPr lang="fr-FR" sz="1300" kern="1200" dirty="0"/>
            <a:t> tous les 20 ans de 25 à 65  ans</a:t>
          </a:r>
        </a:p>
        <a:p>
          <a:pPr marL="114300" lvl="1" indent="-114300" algn="l" defTabSz="577850">
            <a:lnSpc>
              <a:spcPct val="90000"/>
            </a:lnSpc>
            <a:spcBef>
              <a:spcPct val="0"/>
            </a:spcBef>
            <a:spcAft>
              <a:spcPct val="15000"/>
            </a:spcAft>
            <a:buChar char="•"/>
          </a:pPr>
          <a:r>
            <a:rPr lang="fr-FR" sz="1300" kern="1200" dirty="0"/>
            <a:t>Tous les 10 ans après 65 ans </a:t>
          </a:r>
        </a:p>
      </dsp:txBody>
      <dsp:txXfrm>
        <a:off x="5337825" y="440438"/>
        <a:ext cx="2340099" cy="342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D38BA-E55E-D44B-B740-6C4C175C79FC}">
      <dsp:nvSpPr>
        <dsp:cNvPr id="0" name=""/>
        <dsp:cNvSpPr/>
      </dsp:nvSpPr>
      <dsp:spPr>
        <a:xfrm>
          <a:off x="0" y="81706"/>
          <a:ext cx="3657600" cy="872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i="0" kern="1200"/>
            <a:t>Après 85 ans, le zona touche 1 senior sur 2 !</a:t>
          </a:r>
          <a:endParaRPr lang="en-US" sz="1000" kern="1200"/>
        </a:p>
      </dsp:txBody>
      <dsp:txXfrm>
        <a:off x="42610" y="124316"/>
        <a:ext cx="3572380" cy="787647"/>
      </dsp:txXfrm>
    </dsp:sp>
    <dsp:sp modelId="{E5E5EABC-F546-E44F-B7A6-38F021D75052}">
      <dsp:nvSpPr>
        <dsp:cNvPr id="0" name=""/>
        <dsp:cNvSpPr/>
      </dsp:nvSpPr>
      <dsp:spPr>
        <a:xfrm>
          <a:off x="0" y="983373"/>
          <a:ext cx="3657600" cy="872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0" i="0" kern="1200"/>
            <a:t>Virus qui reste en sommeil dans nos cellules nerveuses après la varicelle. </a:t>
          </a:r>
          <a:endParaRPr lang="en-US" sz="1000" kern="1200"/>
        </a:p>
      </dsp:txBody>
      <dsp:txXfrm>
        <a:off x="42610" y="1025983"/>
        <a:ext cx="3572380" cy="787647"/>
      </dsp:txXfrm>
    </dsp:sp>
    <dsp:sp modelId="{2A53DE8C-CBE2-3649-8017-AA9ECD634DF2}">
      <dsp:nvSpPr>
        <dsp:cNvPr id="0" name=""/>
        <dsp:cNvSpPr/>
      </dsp:nvSpPr>
      <dsp:spPr>
        <a:xfrm>
          <a:off x="0" y="1885040"/>
          <a:ext cx="3657600" cy="872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i="0" kern="1200"/>
            <a:t>À l’occasion d’un affaiblissement du système immunitaire </a:t>
          </a:r>
          <a:r>
            <a:rPr lang="en-US" sz="1000" i="0" kern="1200">
              <a:sym typeface="Wingdings" panose="05000000000000000000" pitchFamily="2" charset="2"/>
            </a:rPr>
            <a:t></a:t>
          </a:r>
          <a:r>
            <a:rPr lang="en-US" sz="1000" i="0" kern="1200"/>
            <a:t> replication virale qui se dirige vers la peau via les nerfs</a:t>
          </a:r>
          <a:r>
            <a:rPr lang="en-US" sz="1000" kern="1200"/>
            <a:t> </a:t>
          </a:r>
          <a:r>
            <a:rPr lang="en-US" sz="1000" kern="1200">
              <a:sym typeface="Wingdings" panose="05000000000000000000" pitchFamily="2" charset="2"/>
            </a:rPr>
            <a:t></a:t>
          </a:r>
          <a:r>
            <a:rPr lang="en-US" sz="1000" kern="1200"/>
            <a:t> </a:t>
          </a:r>
          <a:r>
            <a:rPr lang="en-US" sz="1000" i="0" kern="1200"/>
            <a:t>Eruption localisée, souvent </a:t>
          </a:r>
          <a:r>
            <a:rPr lang="en-US" sz="1000" kern="1200"/>
            <a:t>au </a:t>
          </a:r>
          <a:r>
            <a:rPr lang="en-US" sz="1000" i="0" kern="1200"/>
            <a:t>thorax. </a:t>
          </a:r>
          <a:endParaRPr lang="en-US" sz="1000" kern="1200"/>
        </a:p>
      </dsp:txBody>
      <dsp:txXfrm>
        <a:off x="42610" y="1927650"/>
        <a:ext cx="3572380" cy="787647"/>
      </dsp:txXfrm>
    </dsp:sp>
    <dsp:sp modelId="{7B00D68C-BC28-8B4A-A710-8D678A226ABC}">
      <dsp:nvSpPr>
        <dsp:cNvPr id="0" name=""/>
        <dsp:cNvSpPr/>
      </dsp:nvSpPr>
      <dsp:spPr>
        <a:xfrm>
          <a:off x="0" y="2786708"/>
          <a:ext cx="3657600" cy="872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Causes d’une </a:t>
          </a:r>
          <a:r>
            <a:rPr lang="en-US" sz="1000" i="0" kern="1200"/>
            <a:t>baisse d’immunité = stress important, grande fatigue, cancer ou une leucémie ou tout simplement l’âge. </a:t>
          </a:r>
          <a:endParaRPr lang="en-US" sz="1000" kern="1200"/>
        </a:p>
      </dsp:txBody>
      <dsp:txXfrm>
        <a:off x="42610" y="2829318"/>
        <a:ext cx="3572380" cy="787647"/>
      </dsp:txXfrm>
    </dsp:sp>
    <dsp:sp modelId="{33FD1CBA-E160-EB4F-B90F-DF2DB67E7778}">
      <dsp:nvSpPr>
        <dsp:cNvPr id="0" name=""/>
        <dsp:cNvSpPr/>
      </dsp:nvSpPr>
      <dsp:spPr>
        <a:xfrm>
          <a:off x="0" y="3688375"/>
          <a:ext cx="3657600" cy="872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i="0" kern="1200"/>
            <a:t>symptômes annonciateurs du zona après 65 ans =  fatigue importante, maux de tête ,fièvre</a:t>
          </a:r>
          <a:r>
            <a:rPr lang="en-US" sz="1000" kern="1200"/>
            <a:t> puis </a:t>
          </a:r>
          <a:r>
            <a:rPr lang="en-US" sz="1000" i="0" kern="1200"/>
            <a:t> une sensation de fourmillements, picotements</a:t>
          </a:r>
          <a:r>
            <a:rPr lang="en-US" sz="1000" kern="1200"/>
            <a:t>, </a:t>
          </a:r>
          <a:r>
            <a:rPr lang="en-US" sz="1000" i="0" kern="1200"/>
            <a:t>brûlure ou décharge électrique de manière localisée sur le trajet d un nerf.</a:t>
          </a:r>
          <a:endParaRPr lang="en-US" sz="1000" kern="1200"/>
        </a:p>
      </dsp:txBody>
      <dsp:txXfrm>
        <a:off x="42610" y="3730985"/>
        <a:ext cx="3572380" cy="787647"/>
      </dsp:txXfrm>
    </dsp:sp>
    <dsp:sp modelId="{876D9671-350C-9041-9299-B69167F0636D}">
      <dsp:nvSpPr>
        <dsp:cNvPr id="0" name=""/>
        <dsp:cNvSpPr/>
      </dsp:nvSpPr>
      <dsp:spPr>
        <a:xfrm>
          <a:off x="0" y="4590042"/>
          <a:ext cx="3657600" cy="872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Complications possibles = </a:t>
          </a:r>
          <a:r>
            <a:rPr lang="en-US" sz="1000" kern="1200" dirty="0" err="1"/>
            <a:t>persistance</a:t>
          </a:r>
          <a:r>
            <a:rPr lang="en-US" sz="1000" kern="1200" dirty="0"/>
            <a:t> </a:t>
          </a:r>
          <a:r>
            <a:rPr lang="en-US" sz="1000" i="0" kern="1200" dirty="0"/>
            <a:t>de  </a:t>
          </a:r>
          <a:r>
            <a:rPr lang="en-US" sz="1000" i="0" kern="1200" dirty="0" err="1"/>
            <a:t>douleurs</a:t>
          </a:r>
          <a:r>
            <a:rPr lang="en-US" sz="1000" i="0" kern="1200" dirty="0"/>
            <a:t>  </a:t>
          </a:r>
          <a:r>
            <a:rPr lang="en-US" sz="1000" i="0" kern="1200" dirty="0" err="1"/>
            <a:t>intenses</a:t>
          </a:r>
          <a:r>
            <a:rPr lang="en-US" sz="1000" i="0" kern="1200" dirty="0"/>
            <a:t> </a:t>
          </a:r>
          <a:r>
            <a:rPr lang="en-US" sz="1000" i="0" kern="1200" dirty="0" err="1"/>
            <a:t>plusieurs</a:t>
          </a:r>
          <a:r>
            <a:rPr lang="en-US" sz="1000" i="0" kern="1200" dirty="0"/>
            <a:t> </a:t>
          </a:r>
          <a:r>
            <a:rPr lang="en-US" sz="1000" i="0" kern="1200" dirty="0" err="1"/>
            <a:t>mois</a:t>
          </a:r>
          <a:r>
            <a:rPr lang="en-US" sz="1000" i="0" kern="1200" dirty="0"/>
            <a:t> </a:t>
          </a:r>
          <a:r>
            <a:rPr lang="en-US" sz="1000" i="0" kern="1200" dirty="0" err="1"/>
            <a:t>voire</a:t>
          </a:r>
          <a:r>
            <a:rPr lang="en-US" sz="1000" i="0" kern="1200" dirty="0"/>
            <a:t> </a:t>
          </a:r>
          <a:r>
            <a:rPr lang="en-US" sz="1000" i="0" kern="1200" dirty="0" err="1"/>
            <a:t>plusieurs</a:t>
          </a:r>
          <a:r>
            <a:rPr lang="en-US" sz="1000" i="0" kern="1200" dirty="0"/>
            <a:t> </a:t>
          </a:r>
          <a:r>
            <a:rPr lang="en-US" sz="1000" i="0" kern="1200" dirty="0" err="1"/>
            <a:t>années</a:t>
          </a:r>
          <a:r>
            <a:rPr lang="en-US" sz="1000" i="0" kern="1200" dirty="0"/>
            <a:t> après la fin des </a:t>
          </a:r>
          <a:r>
            <a:rPr lang="en-US" sz="1000" i="0" kern="1200" dirty="0" err="1"/>
            <a:t>symptômes</a:t>
          </a:r>
          <a:r>
            <a:rPr lang="en-US" sz="1000" i="0" kern="1200" dirty="0"/>
            <a:t> ( </a:t>
          </a:r>
          <a:r>
            <a:rPr lang="en-US" sz="1000" i="0" kern="1200" dirty="0" err="1"/>
            <a:t>névralgies</a:t>
          </a:r>
          <a:r>
            <a:rPr lang="en-US" sz="1000" i="0" kern="1200" dirty="0"/>
            <a:t> post-</a:t>
          </a:r>
          <a:r>
            <a:rPr lang="en-US" sz="1000" i="0" kern="1200" dirty="0" err="1"/>
            <a:t>zostériennes</a:t>
          </a:r>
          <a:r>
            <a:rPr lang="en-US" sz="1000" i="0" kern="1200" dirty="0"/>
            <a:t> )</a:t>
          </a:r>
          <a:endParaRPr lang="en-US" sz="1000" kern="1200" dirty="0"/>
        </a:p>
      </dsp:txBody>
      <dsp:txXfrm>
        <a:off x="42610" y="4632652"/>
        <a:ext cx="3572380" cy="787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0B521-6117-1A4E-B1EF-A791C29362E8}">
      <dsp:nvSpPr>
        <dsp:cNvPr id="0" name=""/>
        <dsp:cNvSpPr/>
      </dsp:nvSpPr>
      <dsp:spPr>
        <a:xfrm>
          <a:off x="0" y="135541"/>
          <a:ext cx="4429635" cy="7954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Vaccination </a:t>
          </a:r>
          <a:r>
            <a:rPr lang="en-US" sz="1300" i="0" kern="1200" dirty="0" err="1"/>
            <a:t>recommandée</a:t>
          </a:r>
          <a:r>
            <a:rPr lang="en-US" sz="1300" i="0" kern="1200" dirty="0"/>
            <a:t> par la HAS entre 65 et 74 </a:t>
          </a:r>
          <a:r>
            <a:rPr lang="en-US" sz="1300" i="0" kern="1200" dirty="0" err="1"/>
            <a:t>ans</a:t>
          </a:r>
          <a:r>
            <a:rPr lang="en-US" sz="1300" i="0" kern="1200" dirty="0"/>
            <a:t> quelque </a:t>
          </a:r>
          <a:r>
            <a:rPr lang="en-US" sz="1300" i="0" kern="1200" dirty="0" err="1"/>
            <a:t>soit</a:t>
          </a:r>
          <a:r>
            <a:rPr lang="en-US" sz="1300" i="0" kern="1200" dirty="0"/>
            <a:t> le </a:t>
          </a:r>
          <a:r>
            <a:rPr lang="en-US" sz="1300" i="0" kern="1200" dirty="0" err="1"/>
            <a:t>statut</a:t>
          </a:r>
          <a:r>
            <a:rPr lang="en-US" sz="1300" i="0" kern="1200" dirty="0"/>
            <a:t> </a:t>
          </a:r>
          <a:r>
            <a:rPr lang="en-US" sz="1300" i="0" kern="1200" dirty="0" err="1"/>
            <a:t>immunitaire</a:t>
          </a:r>
          <a:endParaRPr lang="en-US" sz="1300" kern="1200" dirty="0"/>
        </a:p>
      </dsp:txBody>
      <dsp:txXfrm>
        <a:off x="38828" y="174369"/>
        <a:ext cx="4351979" cy="717749"/>
      </dsp:txXfrm>
    </dsp:sp>
    <dsp:sp modelId="{EE199172-BEA2-634A-95E1-9C6910A51681}">
      <dsp:nvSpPr>
        <dsp:cNvPr id="0" name=""/>
        <dsp:cNvSpPr/>
      </dsp:nvSpPr>
      <dsp:spPr>
        <a:xfrm>
          <a:off x="0" y="968387"/>
          <a:ext cx="4429635" cy="795405"/>
        </a:xfrm>
        <a:prstGeom prst="roundRect">
          <a:avLst/>
        </a:prstGeom>
        <a:solidFill>
          <a:schemeClr val="accent2">
            <a:hueOff val="-264675"/>
            <a:satOff val="298"/>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Ce </a:t>
          </a:r>
          <a:r>
            <a:rPr lang="en-US" sz="1300" kern="1200" dirty="0" err="1"/>
            <a:t>vaccin</a:t>
          </a:r>
          <a:r>
            <a:rPr lang="en-US" sz="1300" kern="1200" dirty="0"/>
            <a:t> ne </a:t>
          </a:r>
          <a:r>
            <a:rPr lang="en-US" sz="1300" kern="1200" dirty="0" err="1"/>
            <a:t>protège</a:t>
          </a:r>
          <a:r>
            <a:rPr lang="en-US" sz="1300" kern="1200" dirty="0"/>
            <a:t> pas </a:t>
          </a:r>
          <a:r>
            <a:rPr lang="en-US" sz="1300" kern="1200" dirty="0" err="1"/>
            <a:t>totalement</a:t>
          </a:r>
          <a:r>
            <a:rPr lang="en-US" sz="1300" kern="1200" dirty="0"/>
            <a:t> </a:t>
          </a:r>
          <a:r>
            <a:rPr lang="en-US" sz="1300" kern="1200" dirty="0" err="1"/>
            <a:t>contre</a:t>
          </a:r>
          <a:r>
            <a:rPr lang="en-US" sz="1300" kern="1200" dirty="0"/>
            <a:t> le zona </a:t>
          </a:r>
          <a:r>
            <a:rPr lang="en-US" sz="1300" kern="1200" dirty="0" err="1"/>
            <a:t>mais</a:t>
          </a:r>
          <a:r>
            <a:rPr lang="en-US" sz="1300" kern="1200" dirty="0"/>
            <a:t> </a:t>
          </a:r>
          <a:r>
            <a:rPr lang="en-US" sz="1300" kern="1200" dirty="0" err="1"/>
            <a:t>permet</a:t>
          </a:r>
          <a:r>
            <a:rPr lang="en-US" sz="1300" kern="1200" dirty="0"/>
            <a:t> de limiter </a:t>
          </a:r>
          <a:r>
            <a:rPr lang="en-US" sz="1300" kern="1200" dirty="0" err="1"/>
            <a:t>sa</a:t>
          </a:r>
          <a:r>
            <a:rPr lang="en-US" sz="1300" kern="1200" dirty="0"/>
            <a:t> propagation et les </a:t>
          </a:r>
          <a:r>
            <a:rPr lang="en-US" sz="1300" kern="1200" dirty="0" err="1"/>
            <a:t>douleurs</a:t>
          </a:r>
          <a:r>
            <a:rPr lang="en-US" sz="1300" kern="1200" dirty="0"/>
            <a:t> </a:t>
          </a:r>
          <a:r>
            <a:rPr lang="en-US" sz="1300" kern="1200" dirty="0" err="1"/>
            <a:t>associées</a:t>
          </a:r>
          <a:r>
            <a:rPr lang="en-US" sz="1300" kern="1200" dirty="0"/>
            <a:t>.</a:t>
          </a:r>
        </a:p>
      </dsp:txBody>
      <dsp:txXfrm>
        <a:off x="38828" y="1007215"/>
        <a:ext cx="4351979" cy="717749"/>
      </dsp:txXfrm>
    </dsp:sp>
    <dsp:sp modelId="{D85430B7-4C24-B64E-98DE-CD71E579ED04}">
      <dsp:nvSpPr>
        <dsp:cNvPr id="0" name=""/>
        <dsp:cNvSpPr/>
      </dsp:nvSpPr>
      <dsp:spPr>
        <a:xfrm>
          <a:off x="0" y="1801233"/>
          <a:ext cx="4429635" cy="795405"/>
        </a:xfrm>
        <a:prstGeom prst="roundRect">
          <a:avLst/>
        </a:prstGeom>
        <a:solidFill>
          <a:schemeClr val="accent2">
            <a:hueOff val="-529349"/>
            <a:satOff val="597"/>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2 doses, espacées de 2 mois (6 mois maximum).</a:t>
          </a:r>
          <a:endParaRPr lang="en-US" sz="1300" kern="1200"/>
        </a:p>
      </dsp:txBody>
      <dsp:txXfrm>
        <a:off x="38828" y="1840061"/>
        <a:ext cx="4351979" cy="717749"/>
      </dsp:txXfrm>
    </dsp:sp>
    <dsp:sp modelId="{5B0EE5A1-356D-5541-96D4-6F3D2DCF6EC0}">
      <dsp:nvSpPr>
        <dsp:cNvPr id="0" name=""/>
        <dsp:cNvSpPr/>
      </dsp:nvSpPr>
      <dsp:spPr>
        <a:xfrm>
          <a:off x="0" y="2634079"/>
          <a:ext cx="4429635" cy="795405"/>
        </a:xfrm>
        <a:prstGeom prst="roundRect">
          <a:avLst/>
        </a:prstGeom>
        <a:solidFill>
          <a:schemeClr val="accent2">
            <a:hueOff val="-794024"/>
            <a:satOff val="895"/>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0" kern="1200"/>
            <a:t>Il est remboursé à 1</a:t>
          </a:r>
          <a:r>
            <a:rPr lang="en-US" sz="1300" kern="1200"/>
            <a:t>00%</a:t>
          </a:r>
        </a:p>
      </dsp:txBody>
      <dsp:txXfrm>
        <a:off x="38828" y="2672907"/>
        <a:ext cx="4351979" cy="717749"/>
      </dsp:txXfrm>
    </dsp:sp>
    <dsp:sp modelId="{EC6A8F94-341F-4D4E-AE3E-6DB01E81FEA2}">
      <dsp:nvSpPr>
        <dsp:cNvPr id="0" name=""/>
        <dsp:cNvSpPr/>
      </dsp:nvSpPr>
      <dsp:spPr>
        <a:xfrm>
          <a:off x="0" y="3466924"/>
          <a:ext cx="4429635" cy="795405"/>
        </a:xfrm>
        <a:prstGeom prst="roundRect">
          <a:avLst/>
        </a:prstGeom>
        <a:solidFill>
          <a:schemeClr val="accent2">
            <a:hueOff val="-1058698"/>
            <a:satOff val="1194"/>
            <a:lumOff val="2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i="0" u="none" kern="1200" dirty="0"/>
            <a:t>La HAS recommande SHINGRIX plutôt que ZOSTAVAX : meilleure efficacité sur la prévention du Zona ( 79% versus  46%) </a:t>
          </a:r>
          <a:endParaRPr lang="fr-FR" sz="1300" kern="1200" dirty="0"/>
        </a:p>
      </dsp:txBody>
      <dsp:txXfrm>
        <a:off x="38828" y="3505752"/>
        <a:ext cx="4351979" cy="717749"/>
      </dsp:txXfrm>
    </dsp:sp>
    <dsp:sp modelId="{C13AF5B6-4443-3249-A7F5-3EB8EBE57794}">
      <dsp:nvSpPr>
        <dsp:cNvPr id="0" name=""/>
        <dsp:cNvSpPr/>
      </dsp:nvSpPr>
      <dsp:spPr>
        <a:xfrm>
          <a:off x="0" y="4356340"/>
          <a:ext cx="4429635" cy="795405"/>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dirty="0" err="1"/>
            <a:t>Vaccin</a:t>
          </a:r>
          <a:r>
            <a:rPr lang="en-US" sz="1300" b="0" i="0" kern="1200" dirty="0"/>
            <a:t> </a:t>
          </a:r>
          <a:r>
            <a:rPr lang="fr-FR" sz="1300" b="0" i="0" u="none" kern="1200" dirty="0"/>
            <a:t>SHINGRIX</a:t>
          </a:r>
        </a:p>
        <a:p>
          <a:pPr marL="0" lvl="0" indent="0" algn="l" defTabSz="577850">
            <a:lnSpc>
              <a:spcPct val="90000"/>
            </a:lnSpc>
            <a:spcBef>
              <a:spcPct val="0"/>
            </a:spcBef>
            <a:spcAft>
              <a:spcPct val="35000"/>
            </a:spcAft>
            <a:buNone/>
          </a:pPr>
          <a:r>
            <a:rPr lang="en-US" sz="1300" b="0" i="0" kern="1200" dirty="0"/>
            <a:t>Si VIH : </a:t>
          </a:r>
          <a:r>
            <a:rPr lang="en-US" sz="1300" b="0" i="0" kern="1200" dirty="0" err="1"/>
            <a:t>si</a:t>
          </a:r>
          <a:r>
            <a:rPr lang="en-US" sz="1300" b="0" i="0" kern="1200" dirty="0"/>
            <a:t> CD4 &gt;  200/mm</a:t>
          </a:r>
          <a:r>
            <a:rPr lang="en-US" sz="1300" b="0" i="0" kern="1200" baseline="30000" dirty="0"/>
            <a:t>3</a:t>
          </a:r>
          <a:r>
            <a:rPr lang="en-US" sz="1300" b="0" i="0" kern="1200" dirty="0"/>
            <a:t> et  charge  </a:t>
          </a:r>
          <a:r>
            <a:rPr lang="en-US" sz="1300" b="0" i="0" kern="1200" dirty="0" err="1"/>
            <a:t>virale</a:t>
          </a:r>
          <a:r>
            <a:rPr lang="en-US" sz="1300" b="0" i="0" kern="1200" dirty="0"/>
            <a:t> </a:t>
          </a:r>
          <a:r>
            <a:rPr lang="en-US" sz="1300" b="0" i="0" kern="1200" dirty="0" err="1"/>
            <a:t>indétectable</a:t>
          </a:r>
          <a:r>
            <a:rPr lang="en-US" sz="1300" b="0" i="0" kern="1200" dirty="0"/>
            <a:t> </a:t>
          </a:r>
          <a:endParaRPr lang="en-US" sz="1300" kern="1200" dirty="0"/>
        </a:p>
      </dsp:txBody>
      <dsp:txXfrm>
        <a:off x="38828" y="4395168"/>
        <a:ext cx="4351979" cy="717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1C90A-EA6B-0846-8E65-20B86D140035}">
      <dsp:nvSpPr>
        <dsp:cNvPr id="0" name=""/>
        <dsp:cNvSpPr/>
      </dsp:nvSpPr>
      <dsp:spPr>
        <a:xfrm>
          <a:off x="0" y="580966"/>
          <a:ext cx="4429635" cy="788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kern="1200"/>
            <a:t>On ne sait pas ! Car il n’existe aucune étude randomisée sur les statines en prévention primaire chez les plus de 75 ans. </a:t>
          </a:r>
          <a:endParaRPr lang="en-US" sz="1100" kern="1200"/>
        </a:p>
      </dsp:txBody>
      <dsp:txXfrm>
        <a:off x="38487" y="619453"/>
        <a:ext cx="4352661" cy="711439"/>
      </dsp:txXfrm>
    </dsp:sp>
    <dsp:sp modelId="{BAFE053F-DE02-134E-B40E-508649D924C5}">
      <dsp:nvSpPr>
        <dsp:cNvPr id="0" name=""/>
        <dsp:cNvSpPr/>
      </dsp:nvSpPr>
      <dsp:spPr>
        <a:xfrm>
          <a:off x="0" y="1401059"/>
          <a:ext cx="4429635" cy="788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b="0" i="0" kern="1200" dirty="0"/>
            <a:t>Face à cette absence de données scientifiques, il y a deux écoles de pensée</a:t>
          </a:r>
          <a:endParaRPr lang="en-US" sz="1100" kern="1200" dirty="0"/>
        </a:p>
      </dsp:txBody>
      <dsp:txXfrm>
        <a:off x="38487" y="1439546"/>
        <a:ext cx="4352661" cy="711439"/>
      </dsp:txXfrm>
    </dsp:sp>
    <dsp:sp modelId="{1224B6C9-13BA-D142-93EA-186FB9CBAAA9}">
      <dsp:nvSpPr>
        <dsp:cNvPr id="0" name=""/>
        <dsp:cNvSpPr/>
      </dsp:nvSpPr>
      <dsp:spPr>
        <a:xfrm>
          <a:off x="0" y="2221152"/>
          <a:ext cx="4429635" cy="788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kern="1200" dirty="0">
              <a:sym typeface="Wingdings" panose="05000000000000000000" pitchFamily="2" charset="2"/>
            </a:rPr>
            <a:t></a:t>
          </a:r>
          <a:r>
            <a:rPr lang="fr-FR" sz="1100" b="0" i="1" kern="1200" dirty="0"/>
            <a:t>primum non </a:t>
          </a:r>
          <a:r>
            <a:rPr lang="fr-FR" sz="1100" b="0" i="1" kern="1200" dirty="0" err="1"/>
            <a:t>nocere</a:t>
          </a:r>
          <a:r>
            <a:rPr lang="fr-FR" sz="1100" b="0" i="0" kern="1200" dirty="0"/>
            <a:t>  : ne pas entamer de statines en prévention primaire après 75 ans et si on en prend déjà, on peut les arrêter à 80-85 ans en particulier si on est dénutri. </a:t>
          </a:r>
          <a:endParaRPr lang="en-US" sz="1100" kern="1200" dirty="0"/>
        </a:p>
      </dsp:txBody>
      <dsp:txXfrm>
        <a:off x="38487" y="2259639"/>
        <a:ext cx="4352661" cy="711439"/>
      </dsp:txXfrm>
    </dsp:sp>
    <dsp:sp modelId="{F83C5AB0-0991-9044-BC52-B2A1EDBD53B3}">
      <dsp:nvSpPr>
        <dsp:cNvPr id="0" name=""/>
        <dsp:cNvSpPr/>
      </dsp:nvSpPr>
      <dsp:spPr>
        <a:xfrm>
          <a:off x="0" y="3041245"/>
          <a:ext cx="4429635" cy="788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b="0" i="0" kern="1200" dirty="0">
              <a:sym typeface="Wingdings" panose="05000000000000000000" pitchFamily="2" charset="2"/>
            </a:rPr>
            <a:t></a:t>
          </a:r>
          <a:r>
            <a:rPr lang="fr-FR" sz="1100" b="0" i="0" kern="1200" dirty="0"/>
            <a:t>continuer à prescrire comme chez le sujet jeune </a:t>
          </a:r>
          <a:r>
            <a:rPr lang="fr-FR" sz="1100" kern="1200" dirty="0"/>
            <a:t>car </a:t>
          </a:r>
          <a:r>
            <a:rPr lang="fr-FR" sz="1100" b="0" i="0" kern="1200" dirty="0"/>
            <a:t>la non-prescription de statines en l’absence de données</a:t>
          </a:r>
          <a:r>
            <a:rPr lang="fr-FR" sz="1100" b="0" i="1" kern="1200" dirty="0"/>
            <a:t> chez la population très âgée et vulnérable est considérée comme </a:t>
          </a:r>
          <a:r>
            <a:rPr lang="fr-FR" sz="1100" b="0" i="0" kern="1200" dirty="0"/>
            <a:t>de la discrimination.</a:t>
          </a:r>
          <a:endParaRPr lang="en-US" sz="1100" kern="1200" dirty="0"/>
        </a:p>
      </dsp:txBody>
      <dsp:txXfrm>
        <a:off x="38487" y="3079732"/>
        <a:ext cx="4352661" cy="711439"/>
      </dsp:txXfrm>
    </dsp:sp>
    <dsp:sp modelId="{6860A93D-6F71-B746-9CFC-796B3CFCF4F5}">
      <dsp:nvSpPr>
        <dsp:cNvPr id="0" name=""/>
        <dsp:cNvSpPr/>
      </dsp:nvSpPr>
      <dsp:spPr>
        <a:xfrm>
          <a:off x="0" y="3861338"/>
          <a:ext cx="4429635" cy="788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b="0" i="0" kern="1200"/>
            <a:t>Le mieux quand la littérature médicale est dans une zone grise est surement de décider avec le patient concernant les objectifs, avantages et inconvénients du traitement pour déterminer si la médication est nécessaire. </a:t>
          </a:r>
          <a:endParaRPr lang="en-US" sz="1100" kern="1200"/>
        </a:p>
      </dsp:txBody>
      <dsp:txXfrm>
        <a:off x="38487" y="3899825"/>
        <a:ext cx="4352661" cy="711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A0483-6760-CF4C-9343-3793E1008F41}">
      <dsp:nvSpPr>
        <dsp:cNvPr id="0" name=""/>
        <dsp:cNvSpPr/>
      </dsp:nvSpPr>
      <dsp:spPr>
        <a:xfrm>
          <a:off x="0" y="0"/>
          <a:ext cx="4859384" cy="168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0" i="0" kern="1200" dirty="0"/>
            <a:t>Après 75 ans si espérance de vie &gt; 15 ans + TR </a:t>
          </a:r>
          <a:endParaRPr lang="en-US" sz="3000" kern="1200" dirty="0"/>
        </a:p>
      </dsp:txBody>
      <dsp:txXfrm>
        <a:off x="82245" y="82245"/>
        <a:ext cx="4694894" cy="1520310"/>
      </dsp:txXfrm>
    </dsp:sp>
    <dsp:sp modelId="{17501F44-5FE0-FB47-9417-B40DAB9B1B3F}">
      <dsp:nvSpPr>
        <dsp:cNvPr id="0" name=""/>
        <dsp:cNvSpPr/>
      </dsp:nvSpPr>
      <dsp:spPr>
        <a:xfrm>
          <a:off x="0" y="1772959"/>
          <a:ext cx="4859384" cy="1684800"/>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0" i="0" kern="1200" dirty="0"/>
            <a:t> tous les 2 ans </a:t>
          </a:r>
          <a:endParaRPr lang="en-US" sz="3000" kern="1200" dirty="0"/>
        </a:p>
      </dsp:txBody>
      <dsp:txXfrm>
        <a:off x="82245" y="1855204"/>
        <a:ext cx="4694894" cy="1520310"/>
      </dsp:txXfrm>
    </dsp:sp>
    <dsp:sp modelId="{9775F519-0897-944A-A6A0-0D01AB8F2393}">
      <dsp:nvSpPr>
        <dsp:cNvPr id="0" name=""/>
        <dsp:cNvSpPr/>
      </dsp:nvSpPr>
      <dsp:spPr>
        <a:xfrm>
          <a:off x="0" y="3544159"/>
          <a:ext cx="4859384" cy="168480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0" i="0" u="none" kern="1200" dirty="0"/>
            <a:t> Anomalie au TR ou  PSA &gt; 2 </a:t>
          </a:r>
          <a:r>
            <a:rPr lang="fr-FR" sz="3000" b="0" i="0" u="none" kern="1200" dirty="0" err="1"/>
            <a:t>ng</a:t>
          </a:r>
          <a:r>
            <a:rPr lang="fr-FR" sz="3000" b="0" i="0" u="none" kern="1200" dirty="0"/>
            <a:t>/</a:t>
          </a:r>
          <a:r>
            <a:rPr lang="fr-FR" sz="3000" b="0" i="0" u="none" kern="1200" dirty="0" err="1"/>
            <a:t>mL</a:t>
          </a:r>
          <a:r>
            <a:rPr lang="fr-FR" sz="3000" b="0" i="0" u="none" kern="1200" dirty="0"/>
            <a:t> impose un avis urologique </a:t>
          </a:r>
          <a:endParaRPr lang="en-US" sz="3000" kern="1200" dirty="0"/>
        </a:p>
      </dsp:txBody>
      <dsp:txXfrm>
        <a:off x="82245" y="3626404"/>
        <a:ext cx="4694894" cy="15203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305FF-B0E4-488D-B4E9-244914D09261}" type="datetimeFigureOut">
              <a:rPr lang="fr-FR" smtClean="0"/>
              <a:t>16/12/2024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BAA96-CBBE-4EC1-B8EC-C2FD2D30C548}" type="slidenum">
              <a:rPr lang="fr-FR" smtClean="0"/>
              <a:t>‹N°›</a:t>
            </a:fld>
            <a:endParaRPr lang="fr-FR"/>
          </a:p>
        </p:txBody>
      </p:sp>
    </p:spTree>
    <p:extLst>
      <p:ext uri="{BB962C8B-B14F-4D97-AF65-F5344CB8AC3E}">
        <p14:creationId xmlns:p14="http://schemas.microsoft.com/office/powerpoint/2010/main" val="399182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F41324-5675-422E-BBDF-FB712452E98A}" type="slidenum">
              <a:rPr lang="fr-FR" smtClean="0"/>
              <a:t>1</a:t>
            </a:fld>
            <a:endParaRPr lang="fr-FR"/>
          </a:p>
        </p:txBody>
      </p:sp>
    </p:spTree>
    <p:extLst>
      <p:ext uri="{BB962C8B-B14F-4D97-AF65-F5344CB8AC3E}">
        <p14:creationId xmlns:p14="http://schemas.microsoft.com/office/powerpoint/2010/main" val="1457743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fr-FR"/>
              <a:t>Modifiez le style des sous-titres du masque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42827F04-BEDB-4926-A3F7-7947B7E1E155}" type="datetimeFigureOut">
              <a:rPr lang="fr-FR" smtClean="0"/>
              <a:t>16/12/2024</a:t>
            </a:fld>
            <a:endParaRPr lang="fr-F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fr-F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55E40C04-6ACD-4E99-B28E-6B43E4F09EAF}" type="slidenum">
              <a:rPr lang="fr-FR" smtClean="0"/>
              <a:t>‹N°›</a:t>
            </a:fld>
            <a:endParaRPr lang="fr-FR"/>
          </a:p>
        </p:txBody>
      </p:sp>
    </p:spTree>
    <p:extLst>
      <p:ext uri="{BB962C8B-B14F-4D97-AF65-F5344CB8AC3E}">
        <p14:creationId xmlns:p14="http://schemas.microsoft.com/office/powerpoint/2010/main" val="37153010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827F04-BEDB-4926-A3F7-7947B7E1E155}" type="datetimeFigureOut">
              <a:rPr lang="fr-FR" smtClean="0"/>
              <a:t>16/12/2024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316956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827F04-BEDB-4926-A3F7-7947B7E1E155}" type="datetimeFigureOut">
              <a:rPr lang="fr-FR" smtClean="0"/>
              <a:t>16/12/2024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294801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2827F04-BEDB-4926-A3F7-7947B7E1E155}" type="datetimeFigureOut">
              <a:rPr lang="fr-FR" smtClean="0"/>
              <a:t>16/12/2024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127140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42827F04-BEDB-4926-A3F7-7947B7E1E155}" type="datetimeFigureOut">
              <a:rPr lang="fr-FR" smtClean="0"/>
              <a:t>16/12/2024</a:t>
            </a:fld>
            <a:endParaRPr lang="fr-F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fr-FR"/>
          </a:p>
        </p:txBody>
      </p:sp>
      <p:sp>
        <p:nvSpPr>
          <p:cNvPr id="6" name="Slide Number Placeholder 5"/>
          <p:cNvSpPr>
            <a:spLocks noGrp="1"/>
          </p:cNvSpPr>
          <p:nvPr>
            <p:ph type="sldNum" sz="quarter" idx="12"/>
          </p:nvPr>
        </p:nvSpPr>
        <p:spPr>
          <a:xfrm>
            <a:off x="6453378" y="5211060"/>
            <a:ext cx="1584198" cy="228600"/>
          </a:xfrm>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32978797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827F04-BEDB-4926-A3F7-7947B7E1E155}" type="datetimeFigureOut">
              <a:rPr lang="fr-FR" smtClean="0"/>
              <a:t>16/12/2024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387462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2827F04-BEDB-4926-A3F7-7947B7E1E155}" type="datetimeFigureOut">
              <a:rPr lang="fr-FR" smtClean="0"/>
              <a:t>16/12/2024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196277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2827F04-BEDB-4926-A3F7-7947B7E1E155}" type="datetimeFigureOut">
              <a:rPr lang="fr-FR" smtClean="0"/>
              <a:t>16/12/2024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374365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27F04-BEDB-4926-A3F7-7947B7E1E155}" type="datetimeFigureOut">
              <a:rPr lang="fr-FR" smtClean="0"/>
              <a:t>16/12/2024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E40C04-6ACD-4E99-B28E-6B43E4F09EAF}" type="slidenum">
              <a:rPr lang="fr-FR" smtClean="0"/>
              <a:t>‹N°›</a:t>
            </a:fld>
            <a:endParaRPr lang="fr-FR"/>
          </a:p>
        </p:txBody>
      </p:sp>
    </p:spTree>
    <p:extLst>
      <p:ext uri="{BB962C8B-B14F-4D97-AF65-F5344CB8AC3E}">
        <p14:creationId xmlns:p14="http://schemas.microsoft.com/office/powerpoint/2010/main" val="78986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42827F04-BEDB-4926-A3F7-7947B7E1E155}" type="datetimeFigureOut">
              <a:rPr lang="fr-FR" smtClean="0"/>
              <a:t>16/12/2024</a:t>
            </a:fld>
            <a:endParaRPr lang="fr-FR"/>
          </a:p>
        </p:txBody>
      </p:sp>
      <p:sp>
        <p:nvSpPr>
          <p:cNvPr id="9" name="Footer Placeholder 8"/>
          <p:cNvSpPr>
            <a:spLocks noGrp="1"/>
          </p:cNvSpPr>
          <p:nvPr>
            <p:ph type="ftr" sz="quarter" idx="11"/>
          </p:nvPr>
        </p:nvSpPr>
        <p:spPr/>
        <p:txBody>
          <a:bodyPr/>
          <a:lstStyle>
            <a:lvl1pPr algn="r">
              <a:defRPr/>
            </a:lvl1pPr>
          </a:lstStyle>
          <a:p>
            <a:endParaRPr lang="fr-F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55E40C04-6ACD-4E99-B28E-6B43E4F09EAF}" type="slidenum">
              <a:rPr lang="fr-FR" smtClean="0"/>
              <a:t>‹N°›</a:t>
            </a:fld>
            <a:endParaRPr lang="fr-F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15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2827F04-BEDB-4926-A3F7-7947B7E1E155}" type="datetimeFigureOut">
              <a:rPr lang="fr-FR" smtClean="0"/>
              <a:t>16/12/2024</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55E40C04-6ACD-4E99-B28E-6B43E4F09EAF}" type="slidenum">
              <a:rPr lang="fr-FR" smtClean="0"/>
              <a:t>‹N°›</a:t>
            </a:fld>
            <a:endParaRPr lang="fr-F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989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42827F04-BEDB-4926-A3F7-7947B7E1E155}" type="datetimeFigureOut">
              <a:rPr lang="fr-FR" smtClean="0"/>
              <a:t>16/12/2024</a:t>
            </a:fld>
            <a:endParaRPr lang="fr-F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5E40C04-6ACD-4E99-B28E-6B43E4F09EAF}" type="slidenum">
              <a:rPr lang="fr-FR" smtClean="0"/>
              <a:t>‹N°›</a:t>
            </a:fld>
            <a:endParaRPr lang="fr-FR"/>
          </a:p>
        </p:txBody>
      </p:sp>
    </p:spTree>
    <p:extLst>
      <p:ext uri="{BB962C8B-B14F-4D97-AF65-F5344CB8AC3E}">
        <p14:creationId xmlns:p14="http://schemas.microsoft.com/office/powerpoint/2010/main" val="352274398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5.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1.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www.google.fr/url?source=imglanding&amp;ct=img&amp;q=http://jogging.lavenir.net/wp-content/uploads/2014/02/centenaire2.jpg&amp;sa=X&amp;ei=jYprVcX7Esm0UcyIgJAI&amp;ved=0CAkQ8wc&amp;usg=AFQjCNH5sUtdJiBte_37k96naAcZ2Lhl_g"/>
          <p:cNvPicPr>
            <a:picLocks noChangeAspect="1" noChangeArrowheads="1"/>
          </p:cNvPicPr>
          <p:nvPr/>
        </p:nvPicPr>
        <p:blipFill>
          <a:blip r:embed="rId3">
            <a:extLst>
              <a:ext uri="{28A0092B-C50C-407E-A947-70E740481C1C}">
                <a14:useLocalDpi xmlns:a14="http://schemas.microsoft.com/office/drawing/2010/main" val="0"/>
              </a:ext>
            </a:extLst>
          </a:blip>
          <a:srcRect r="10668"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92906" y="5317240"/>
            <a:ext cx="8408194" cy="744836"/>
          </a:xfrm>
        </p:spPr>
        <p:txBody>
          <a:bodyPr vert="horz" lIns="91440" tIns="45720" rIns="91440" bIns="45720" rtlCol="0" anchor="ctr">
            <a:normAutofit/>
          </a:bodyPr>
          <a:lstStyle/>
          <a:p>
            <a:pPr defTabSz="914400"/>
            <a:r>
              <a:rPr lang="en-US" sz="3100">
                <a:solidFill>
                  <a:schemeClr val="tx1">
                    <a:lumMod val="85000"/>
                    <a:lumOff val="15000"/>
                  </a:schemeClr>
                </a:solidFill>
              </a:rPr>
              <a:t>Bien vieillir </a:t>
            </a:r>
          </a:p>
        </p:txBody>
      </p:sp>
    </p:spTree>
    <p:extLst>
      <p:ext uri="{BB962C8B-B14F-4D97-AF65-F5344CB8AC3E}">
        <p14:creationId xmlns:p14="http://schemas.microsoft.com/office/powerpoint/2010/main" val="24637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7F6E11-472F-422D-A5F0-6CA23E886583}"/>
              </a:ext>
            </a:extLst>
          </p:cNvPr>
          <p:cNvSpPr/>
          <p:nvPr/>
        </p:nvSpPr>
        <p:spPr>
          <a:xfrm>
            <a:off x="827088" y="3308350"/>
            <a:ext cx="7632670" cy="2963812"/>
          </a:xfrm>
          <a:prstGeom prst="rect">
            <a:avLst/>
          </a:prstGeom>
          <a:gradFill>
            <a:gsLst>
              <a:gs pos="64000">
                <a:srgbClr val="FF9C81">
                  <a:alpha val="43000"/>
                </a:srgbClr>
              </a:gs>
              <a:gs pos="23000">
                <a:schemeClr val="bg1"/>
              </a:gs>
              <a:gs pos="0">
                <a:schemeClr val="bg1"/>
              </a:gs>
              <a:gs pos="100000">
                <a:srgbClr val="FF4F09">
                  <a:alpha val="4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35" name="Picture 2">
            <a:extLst>
              <a:ext uri="{FF2B5EF4-FFF2-40B4-BE49-F238E27FC236}">
                <a16:creationId xmlns:a16="http://schemas.microsoft.com/office/drawing/2014/main" id="{2C06EE0B-8B9D-4D81-9B90-0F733DA9F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848" t="30042" r="7057" b="45044"/>
          <a:stretch>
            <a:fillRect/>
          </a:stretch>
        </p:blipFill>
        <p:spPr bwMode="auto">
          <a:xfrm>
            <a:off x="380674" y="656774"/>
            <a:ext cx="344487"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a:extLst>
              <a:ext uri="{FF2B5EF4-FFF2-40B4-BE49-F238E27FC236}">
                <a16:creationId xmlns:a16="http://schemas.microsoft.com/office/drawing/2014/main" id="{18050ECD-18B4-4001-8572-EA942481DFB0}"/>
              </a:ext>
            </a:extLst>
          </p:cNvPr>
          <p:cNvCxnSpPr/>
          <p:nvPr/>
        </p:nvCxnSpPr>
        <p:spPr>
          <a:xfrm>
            <a:off x="827088" y="657225"/>
            <a:ext cx="0" cy="5616575"/>
          </a:xfrm>
          <a:prstGeom prst="line">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5" name="Connecteur droit 4">
            <a:extLst>
              <a:ext uri="{FF2B5EF4-FFF2-40B4-BE49-F238E27FC236}">
                <a16:creationId xmlns:a16="http://schemas.microsoft.com/office/drawing/2014/main" id="{A92F996B-A65A-4254-958D-335A79702422}"/>
              </a:ext>
            </a:extLst>
          </p:cNvPr>
          <p:cNvCxnSpPr/>
          <p:nvPr/>
        </p:nvCxnSpPr>
        <p:spPr>
          <a:xfrm>
            <a:off x="827088" y="6273800"/>
            <a:ext cx="7632700" cy="0"/>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7" name="Connecteur droit 6">
            <a:extLst>
              <a:ext uri="{FF2B5EF4-FFF2-40B4-BE49-F238E27FC236}">
                <a16:creationId xmlns:a16="http://schemas.microsoft.com/office/drawing/2014/main" id="{0059E106-68B9-4961-B109-565257B5F9BD}"/>
              </a:ext>
            </a:extLst>
          </p:cNvPr>
          <p:cNvCxnSpPr>
            <a:cxnSpLocks/>
          </p:cNvCxnSpPr>
          <p:nvPr/>
        </p:nvCxnSpPr>
        <p:spPr>
          <a:xfrm>
            <a:off x="2004969" y="1609261"/>
            <a:ext cx="2024274" cy="376607"/>
          </a:xfrm>
          <a:prstGeom prst="line">
            <a:avLst/>
          </a:prstGeom>
        </p:spPr>
        <p:style>
          <a:lnRef idx="2">
            <a:schemeClr val="accent2"/>
          </a:lnRef>
          <a:fillRef idx="0">
            <a:schemeClr val="accent2"/>
          </a:fillRef>
          <a:effectRef idx="1">
            <a:schemeClr val="accent2"/>
          </a:effectRef>
          <a:fontRef idx="minor">
            <a:schemeClr val="tx1"/>
          </a:fontRef>
        </p:style>
      </p:cxnSp>
      <p:sp>
        <p:nvSpPr>
          <p:cNvPr id="22539" name="ZoneTexte 20">
            <a:extLst>
              <a:ext uri="{FF2B5EF4-FFF2-40B4-BE49-F238E27FC236}">
                <a16:creationId xmlns:a16="http://schemas.microsoft.com/office/drawing/2014/main" id="{7AD5FAE9-72E6-4260-A548-78602FDA56E4}"/>
              </a:ext>
            </a:extLst>
          </p:cNvPr>
          <p:cNvSpPr txBox="1">
            <a:spLocks noChangeArrowheads="1"/>
          </p:cNvSpPr>
          <p:nvPr/>
        </p:nvSpPr>
        <p:spPr bwMode="auto">
          <a:xfrm>
            <a:off x="7725445" y="6396037"/>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dirty="0"/>
              <a:t>Temps</a:t>
            </a:r>
          </a:p>
        </p:txBody>
      </p:sp>
      <p:cxnSp>
        <p:nvCxnSpPr>
          <p:cNvPr id="9" name="Connecteur droit avec flèche 8">
            <a:extLst>
              <a:ext uri="{FF2B5EF4-FFF2-40B4-BE49-F238E27FC236}">
                <a16:creationId xmlns:a16="http://schemas.microsoft.com/office/drawing/2014/main" id="{820CC94B-865B-4790-BBCB-554DE02C63FD}"/>
              </a:ext>
            </a:extLst>
          </p:cNvPr>
          <p:cNvCxnSpPr>
            <a:cxnSpLocks/>
          </p:cNvCxnSpPr>
          <p:nvPr/>
        </p:nvCxnSpPr>
        <p:spPr>
          <a:xfrm>
            <a:off x="6978370" y="3465512"/>
            <a:ext cx="1155523" cy="170876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ZoneTexte 22">
            <a:extLst>
              <a:ext uri="{FF2B5EF4-FFF2-40B4-BE49-F238E27FC236}">
                <a16:creationId xmlns:a16="http://schemas.microsoft.com/office/drawing/2014/main" id="{768556BD-08FD-44AB-B5C7-FCCB1E0D9914}"/>
              </a:ext>
            </a:extLst>
          </p:cNvPr>
          <p:cNvSpPr txBox="1"/>
          <p:nvPr/>
        </p:nvSpPr>
        <p:spPr>
          <a:xfrm>
            <a:off x="-228095" y="6211669"/>
            <a:ext cx="1906512" cy="646331"/>
          </a:xfrm>
          <a:prstGeom prst="rect">
            <a:avLst/>
          </a:prstGeom>
          <a:noFill/>
        </p:spPr>
        <p:txBody>
          <a:bodyPr wrap="square">
            <a:spAutoFit/>
          </a:bodyPr>
          <a:lstStyle/>
          <a:p>
            <a:pPr algn="ctr" eaLnBrk="1" fontAlgn="auto" hangingPunct="1">
              <a:spcBef>
                <a:spcPts val="0"/>
              </a:spcBef>
              <a:spcAft>
                <a:spcPts val="0"/>
              </a:spcAft>
              <a:defRPr/>
            </a:pPr>
            <a:r>
              <a:rPr lang="fr-FR" dirty="0">
                <a:latin typeface="+mn-lt"/>
                <a:cs typeface="Arial" charset="0"/>
              </a:rPr>
              <a:t>Réserves fonctionnelles  </a:t>
            </a:r>
          </a:p>
        </p:txBody>
      </p:sp>
      <p:sp>
        <p:nvSpPr>
          <p:cNvPr id="2" name="ZoneTexte 1">
            <a:extLst>
              <a:ext uri="{FF2B5EF4-FFF2-40B4-BE49-F238E27FC236}">
                <a16:creationId xmlns:a16="http://schemas.microsoft.com/office/drawing/2014/main" id="{0411149A-77EC-4739-ABCB-6BCCB9727DAF}"/>
              </a:ext>
            </a:extLst>
          </p:cNvPr>
          <p:cNvSpPr txBox="1"/>
          <p:nvPr/>
        </p:nvSpPr>
        <p:spPr>
          <a:xfrm>
            <a:off x="3595035" y="4846279"/>
            <a:ext cx="20066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fr-FR" dirty="0"/>
              <a:t>Confusion</a:t>
            </a:r>
          </a:p>
          <a:p>
            <a:pPr algn="ctr" eaLnBrk="1" fontAlgn="auto" hangingPunct="1">
              <a:spcBef>
                <a:spcPts val="0"/>
              </a:spcBef>
              <a:spcAft>
                <a:spcPts val="0"/>
              </a:spcAft>
              <a:defRPr/>
            </a:pPr>
            <a:r>
              <a:rPr lang="fr-FR" dirty="0"/>
              <a:t>Chutes à répétition </a:t>
            </a:r>
          </a:p>
          <a:p>
            <a:pPr algn="ctr" eaLnBrk="1" fontAlgn="auto" hangingPunct="1">
              <a:spcBef>
                <a:spcPts val="0"/>
              </a:spcBef>
              <a:spcAft>
                <a:spcPts val="0"/>
              </a:spcAft>
              <a:defRPr/>
            </a:pPr>
            <a:r>
              <a:rPr lang="fr-FR" dirty="0"/>
              <a:t>Perte d’autonomie</a:t>
            </a:r>
          </a:p>
        </p:txBody>
      </p:sp>
      <p:cxnSp>
        <p:nvCxnSpPr>
          <p:cNvPr id="27" name="Connecteur droit 26">
            <a:extLst>
              <a:ext uri="{FF2B5EF4-FFF2-40B4-BE49-F238E27FC236}">
                <a16:creationId xmlns:a16="http://schemas.microsoft.com/office/drawing/2014/main" id="{1A3D9253-204E-4C89-ACB9-C01F51562304}"/>
              </a:ext>
            </a:extLst>
          </p:cNvPr>
          <p:cNvCxnSpPr>
            <a:cxnSpLocks/>
          </p:cNvCxnSpPr>
          <p:nvPr/>
        </p:nvCxnSpPr>
        <p:spPr>
          <a:xfrm>
            <a:off x="4012395" y="1985868"/>
            <a:ext cx="790915" cy="10089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Connecteur droit 28">
            <a:extLst>
              <a:ext uri="{FF2B5EF4-FFF2-40B4-BE49-F238E27FC236}">
                <a16:creationId xmlns:a16="http://schemas.microsoft.com/office/drawing/2014/main" id="{22BA8E0D-5FFF-4D79-A468-BE50DBEC3607}"/>
              </a:ext>
            </a:extLst>
          </p:cNvPr>
          <p:cNvCxnSpPr>
            <a:cxnSpLocks/>
          </p:cNvCxnSpPr>
          <p:nvPr/>
        </p:nvCxnSpPr>
        <p:spPr>
          <a:xfrm flipV="1">
            <a:off x="4787557" y="2650960"/>
            <a:ext cx="518292" cy="340003"/>
          </a:xfrm>
          <a:prstGeom prst="line">
            <a:avLst/>
          </a:prstGeom>
        </p:spPr>
        <p:style>
          <a:lnRef idx="2">
            <a:schemeClr val="accent2"/>
          </a:lnRef>
          <a:fillRef idx="0">
            <a:schemeClr val="accent2"/>
          </a:fillRef>
          <a:effectRef idx="1">
            <a:schemeClr val="accent2"/>
          </a:effectRef>
          <a:fontRef idx="minor">
            <a:schemeClr val="tx1"/>
          </a:fontRef>
        </p:style>
      </p:cxnSp>
      <p:sp>
        <p:nvSpPr>
          <p:cNvPr id="22550" name="ZoneTexte 32">
            <a:extLst>
              <a:ext uri="{FF2B5EF4-FFF2-40B4-BE49-F238E27FC236}">
                <a16:creationId xmlns:a16="http://schemas.microsoft.com/office/drawing/2014/main" id="{6B9AFEA3-5A88-4306-9A58-9862F3EE3E59}"/>
              </a:ext>
            </a:extLst>
          </p:cNvPr>
          <p:cNvSpPr txBox="1">
            <a:spLocks noChangeArrowheads="1"/>
          </p:cNvSpPr>
          <p:nvPr/>
        </p:nvSpPr>
        <p:spPr bwMode="auto">
          <a:xfrm>
            <a:off x="6438980" y="1284915"/>
            <a:ext cx="2433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600" dirty="0">
                <a:solidFill>
                  <a:srgbClr val="FF0000"/>
                </a:solidFill>
              </a:rPr>
              <a:t>STRESS, maladie aigue, hospitalisation</a:t>
            </a:r>
          </a:p>
        </p:txBody>
      </p:sp>
      <p:sp>
        <p:nvSpPr>
          <p:cNvPr id="34" name="Éclair 33">
            <a:extLst>
              <a:ext uri="{FF2B5EF4-FFF2-40B4-BE49-F238E27FC236}">
                <a16:creationId xmlns:a16="http://schemas.microsoft.com/office/drawing/2014/main" id="{2F43EC08-0F82-47D2-973B-64C7C65432AF}"/>
              </a:ext>
            </a:extLst>
          </p:cNvPr>
          <p:cNvSpPr/>
          <p:nvPr/>
        </p:nvSpPr>
        <p:spPr>
          <a:xfrm rot="1066420" flipH="1">
            <a:off x="5444708" y="2110440"/>
            <a:ext cx="288828" cy="508949"/>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 name="Éclair 31">
            <a:extLst>
              <a:ext uri="{FF2B5EF4-FFF2-40B4-BE49-F238E27FC236}">
                <a16:creationId xmlns:a16="http://schemas.microsoft.com/office/drawing/2014/main" id="{7570FDE3-84D6-46C3-9F7F-71D8EA82A75B}"/>
              </a:ext>
            </a:extLst>
          </p:cNvPr>
          <p:cNvSpPr/>
          <p:nvPr/>
        </p:nvSpPr>
        <p:spPr>
          <a:xfrm rot="885320" flipH="1">
            <a:off x="4235200" y="1545980"/>
            <a:ext cx="235804" cy="405404"/>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41" name="Connecteur droit 40">
            <a:extLst>
              <a:ext uri="{FF2B5EF4-FFF2-40B4-BE49-F238E27FC236}">
                <a16:creationId xmlns:a16="http://schemas.microsoft.com/office/drawing/2014/main" id="{27C4868A-FCED-4219-8BC4-17582515D0FA}"/>
              </a:ext>
            </a:extLst>
          </p:cNvPr>
          <p:cNvCxnSpPr>
            <a:cxnSpLocks/>
          </p:cNvCxnSpPr>
          <p:nvPr/>
        </p:nvCxnSpPr>
        <p:spPr>
          <a:xfrm>
            <a:off x="5305849" y="2644009"/>
            <a:ext cx="721479" cy="761812"/>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Connecteur droit 42">
            <a:extLst>
              <a:ext uri="{FF2B5EF4-FFF2-40B4-BE49-F238E27FC236}">
                <a16:creationId xmlns:a16="http://schemas.microsoft.com/office/drawing/2014/main" id="{E4A29683-0949-40A2-A43C-00B16451BE10}"/>
              </a:ext>
            </a:extLst>
          </p:cNvPr>
          <p:cNvCxnSpPr>
            <a:cxnSpLocks/>
          </p:cNvCxnSpPr>
          <p:nvPr/>
        </p:nvCxnSpPr>
        <p:spPr>
          <a:xfrm>
            <a:off x="6027328" y="3405094"/>
            <a:ext cx="951042" cy="47086"/>
          </a:xfrm>
          <a:prstGeom prst="line">
            <a:avLst/>
          </a:prstGeom>
        </p:spPr>
        <p:style>
          <a:lnRef idx="2">
            <a:schemeClr val="accent2"/>
          </a:lnRef>
          <a:fillRef idx="0">
            <a:schemeClr val="accent2"/>
          </a:fillRef>
          <a:effectRef idx="1">
            <a:schemeClr val="accent2"/>
          </a:effectRef>
          <a:fontRef idx="minor">
            <a:schemeClr val="tx1"/>
          </a:fontRef>
        </p:style>
      </p:cxnSp>
      <p:sp>
        <p:nvSpPr>
          <p:cNvPr id="56" name="Éclair 55">
            <a:extLst>
              <a:ext uri="{FF2B5EF4-FFF2-40B4-BE49-F238E27FC236}">
                <a16:creationId xmlns:a16="http://schemas.microsoft.com/office/drawing/2014/main" id="{3EE0C6F4-977D-4E8A-8D3D-F6E1C6F4C174}"/>
              </a:ext>
            </a:extLst>
          </p:cNvPr>
          <p:cNvSpPr/>
          <p:nvPr/>
        </p:nvSpPr>
        <p:spPr>
          <a:xfrm rot="1247079" flipH="1">
            <a:off x="7123611" y="3029824"/>
            <a:ext cx="235804" cy="405404"/>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38" name="Connecteur droit 37">
            <a:extLst>
              <a:ext uri="{FF2B5EF4-FFF2-40B4-BE49-F238E27FC236}">
                <a16:creationId xmlns:a16="http://schemas.microsoft.com/office/drawing/2014/main" id="{38B41B15-7E4A-4EFA-811F-4109A1FCB1D5}"/>
              </a:ext>
            </a:extLst>
          </p:cNvPr>
          <p:cNvCxnSpPr>
            <a:cxnSpLocks/>
          </p:cNvCxnSpPr>
          <p:nvPr/>
        </p:nvCxnSpPr>
        <p:spPr>
          <a:xfrm>
            <a:off x="827088" y="1593973"/>
            <a:ext cx="1177881" cy="10539"/>
          </a:xfrm>
          <a:prstGeom prst="line">
            <a:avLst/>
          </a:prstGeom>
        </p:spPr>
        <p:style>
          <a:lnRef idx="2">
            <a:schemeClr val="accent2"/>
          </a:lnRef>
          <a:fillRef idx="0">
            <a:schemeClr val="accent2"/>
          </a:fillRef>
          <a:effectRef idx="1">
            <a:schemeClr val="accent2"/>
          </a:effectRef>
          <a:fontRef idx="minor">
            <a:schemeClr val="tx1"/>
          </a:fontRef>
        </p:style>
      </p:cxnSp>
      <p:pic>
        <p:nvPicPr>
          <p:cNvPr id="40" name="Picture 8" descr="Afficher l'image d'origine">
            <a:extLst>
              <a:ext uri="{FF2B5EF4-FFF2-40B4-BE49-F238E27FC236}">
                <a16:creationId xmlns:a16="http://schemas.microsoft.com/office/drawing/2014/main" id="{94094763-E42B-439E-86EF-F7D8695A62E4}"/>
              </a:ext>
            </a:extLst>
          </p:cNvPr>
          <p:cNvPicPr>
            <a:picLocks noChangeAspect="1" noChangeArrowheads="1"/>
          </p:cNvPicPr>
          <p:nvPr/>
        </p:nvPicPr>
        <p:blipFill rotWithShape="1">
          <a:blip r:embed="rId3"/>
          <a:srcRect l="2540" r="52540" b="1648"/>
          <a:stretch/>
        </p:blipFill>
        <p:spPr bwMode="auto">
          <a:xfrm>
            <a:off x="928520" y="1737093"/>
            <a:ext cx="954570" cy="1377873"/>
          </a:xfrm>
          <a:prstGeom prst="rect">
            <a:avLst/>
          </a:prstGeom>
          <a:noFill/>
          <a:ln w="9525">
            <a:noFill/>
            <a:miter lim="800000"/>
            <a:headEnd/>
            <a:tailEnd/>
          </a:ln>
        </p:spPr>
      </p:pic>
      <p:pic>
        <p:nvPicPr>
          <p:cNvPr id="42" name="Picture 10" descr="Afficher l'image d'origine">
            <a:extLst>
              <a:ext uri="{FF2B5EF4-FFF2-40B4-BE49-F238E27FC236}">
                <a16:creationId xmlns:a16="http://schemas.microsoft.com/office/drawing/2014/main" id="{230742B8-B4FE-4718-ACF1-F3FE54B9D042}"/>
              </a:ext>
            </a:extLst>
          </p:cNvPr>
          <p:cNvPicPr>
            <a:picLocks noChangeAspect="1" noChangeArrowheads="1"/>
          </p:cNvPicPr>
          <p:nvPr/>
        </p:nvPicPr>
        <p:blipFill>
          <a:blip r:embed="rId4"/>
          <a:srcRect/>
          <a:stretch>
            <a:fillRect/>
          </a:stretch>
        </p:blipFill>
        <p:spPr bwMode="auto">
          <a:xfrm>
            <a:off x="6590738" y="4777056"/>
            <a:ext cx="1214168" cy="809445"/>
          </a:xfrm>
          <a:prstGeom prst="rect">
            <a:avLst/>
          </a:prstGeom>
          <a:noFill/>
          <a:ln w="9525">
            <a:noFill/>
            <a:miter lim="800000"/>
            <a:headEnd/>
            <a:tailEnd/>
          </a:ln>
        </p:spPr>
      </p:pic>
      <p:sp>
        <p:nvSpPr>
          <p:cNvPr id="36" name="ZoneTexte 32">
            <a:extLst>
              <a:ext uri="{FF2B5EF4-FFF2-40B4-BE49-F238E27FC236}">
                <a16:creationId xmlns:a16="http://schemas.microsoft.com/office/drawing/2014/main" id="{659F595F-E0F4-48F0-AF96-A05BD5E7D367}"/>
              </a:ext>
            </a:extLst>
          </p:cNvPr>
          <p:cNvSpPr txBox="1">
            <a:spLocks noChangeArrowheads="1"/>
          </p:cNvSpPr>
          <p:nvPr/>
        </p:nvSpPr>
        <p:spPr bwMode="auto">
          <a:xfrm>
            <a:off x="2004969" y="516981"/>
            <a:ext cx="24336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600" dirty="0">
                <a:solidFill>
                  <a:schemeClr val="accent2">
                    <a:lumMod val="75000"/>
                  </a:schemeClr>
                </a:solidFill>
              </a:rPr>
              <a:t>Dénutrition, </a:t>
            </a:r>
          </a:p>
          <a:p>
            <a:pPr algn="ctr" eaLnBrk="1" hangingPunct="1">
              <a:spcBef>
                <a:spcPct val="0"/>
              </a:spcBef>
              <a:buFontTx/>
              <a:buNone/>
            </a:pPr>
            <a:r>
              <a:rPr lang="fr-FR" altLang="fr-FR" sz="1600" dirty="0">
                <a:solidFill>
                  <a:schemeClr val="accent2">
                    <a:lumMod val="75000"/>
                  </a:schemeClr>
                </a:solidFill>
              </a:rPr>
              <a:t>sarcopénie, sédentarisation,</a:t>
            </a:r>
          </a:p>
          <a:p>
            <a:pPr algn="ctr" eaLnBrk="1" hangingPunct="1">
              <a:spcBef>
                <a:spcPct val="0"/>
              </a:spcBef>
              <a:buFontTx/>
              <a:buNone/>
            </a:pPr>
            <a:r>
              <a:rPr lang="fr-FR" altLang="fr-FR" sz="1600" dirty="0">
                <a:solidFill>
                  <a:schemeClr val="accent2">
                    <a:lumMod val="75000"/>
                  </a:schemeClr>
                </a:solidFill>
              </a:rPr>
              <a:t>maladies chroniques…</a:t>
            </a:r>
          </a:p>
        </p:txBody>
      </p:sp>
      <p:cxnSp>
        <p:nvCxnSpPr>
          <p:cNvPr id="44" name="Connecteur droit avec flèche 43">
            <a:extLst>
              <a:ext uri="{FF2B5EF4-FFF2-40B4-BE49-F238E27FC236}">
                <a16:creationId xmlns:a16="http://schemas.microsoft.com/office/drawing/2014/main" id="{EFE7D7DF-16EF-4EC3-B5B5-8D4D32EC5181}"/>
              </a:ext>
            </a:extLst>
          </p:cNvPr>
          <p:cNvCxnSpPr>
            <a:cxnSpLocks/>
          </p:cNvCxnSpPr>
          <p:nvPr/>
        </p:nvCxnSpPr>
        <p:spPr>
          <a:xfrm flipH="1" flipV="1">
            <a:off x="4697849" y="1675597"/>
            <a:ext cx="1741131" cy="46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7E036028-11A5-4748-B79B-8327F6EDCD6C}"/>
              </a:ext>
            </a:extLst>
          </p:cNvPr>
          <p:cNvCxnSpPr>
            <a:cxnSpLocks/>
          </p:cNvCxnSpPr>
          <p:nvPr/>
        </p:nvCxnSpPr>
        <p:spPr>
          <a:xfrm flipH="1">
            <a:off x="5899648" y="1915948"/>
            <a:ext cx="691090" cy="3186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D8BF6602-B477-411D-BA64-127558B6092F}"/>
              </a:ext>
            </a:extLst>
          </p:cNvPr>
          <p:cNvCxnSpPr>
            <a:cxnSpLocks/>
          </p:cNvCxnSpPr>
          <p:nvPr/>
        </p:nvCxnSpPr>
        <p:spPr>
          <a:xfrm flipH="1">
            <a:off x="7423673" y="2026852"/>
            <a:ext cx="193815" cy="7941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559A5D6C-F263-4AC6-9405-A4599AB5E61E}"/>
              </a:ext>
            </a:extLst>
          </p:cNvPr>
          <p:cNvSpPr/>
          <p:nvPr/>
        </p:nvSpPr>
        <p:spPr>
          <a:xfrm>
            <a:off x="2170663" y="186295"/>
            <a:ext cx="2013560" cy="2013560"/>
          </a:xfrm>
          <a:prstGeom prst="ellipse">
            <a:avLst/>
          </a:prstGeom>
          <a:noFill/>
          <a:ln w="38100">
            <a:solidFill>
              <a:srgbClr val="01A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E26D9BFD-B74F-47DD-B4AE-26A93D18F17D}"/>
              </a:ext>
            </a:extLst>
          </p:cNvPr>
          <p:cNvSpPr/>
          <p:nvPr/>
        </p:nvSpPr>
        <p:spPr>
          <a:xfrm>
            <a:off x="4847295" y="1885159"/>
            <a:ext cx="1344560" cy="1344560"/>
          </a:xfrm>
          <a:prstGeom prst="ellipse">
            <a:avLst/>
          </a:prstGeom>
          <a:noFill/>
          <a:ln w="38100">
            <a:solidFill>
              <a:srgbClr val="01A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550" grpId="0"/>
      <p:bldP spid="34" grpId="0" animBg="1"/>
      <p:bldP spid="32" grpId="0" animBg="1"/>
      <p:bldP spid="56" grpId="0" animBg="1"/>
      <p:bldP spid="36" grpId="0"/>
      <p:bldP spid="37"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EF942-2487-6FC6-E91C-985D573CC9C7}"/>
              </a:ext>
            </a:extLst>
          </p:cNvPr>
          <p:cNvSpPr>
            <a:spLocks noGrp="1"/>
          </p:cNvSpPr>
          <p:nvPr>
            <p:ph type="title"/>
          </p:nvPr>
        </p:nvSpPr>
        <p:spPr/>
        <p:txBody>
          <a:bodyPr/>
          <a:lstStyle/>
          <a:p>
            <a:r>
              <a:rPr lang="fr-F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pitchFamily="34" charset="0"/>
              </a:rPr>
              <a:t>PREVENIR LA FRAGILITE </a:t>
            </a:r>
            <a:br>
              <a:rPr lang="fr-F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pitchFamily="34" charset="0"/>
              </a:rPr>
            </a:br>
            <a:endParaRPr lang="fr-FR" dirty="0"/>
          </a:p>
        </p:txBody>
      </p:sp>
      <p:sp>
        <p:nvSpPr>
          <p:cNvPr id="3" name="Espace réservé du contenu 2">
            <a:extLst>
              <a:ext uri="{FF2B5EF4-FFF2-40B4-BE49-F238E27FC236}">
                <a16:creationId xmlns:a16="http://schemas.microsoft.com/office/drawing/2014/main" id="{810EF0F9-D1C4-FC08-341B-28891041BFE5}"/>
              </a:ext>
            </a:extLst>
          </p:cNvPr>
          <p:cNvSpPr>
            <a:spLocks noGrp="1"/>
          </p:cNvSpPr>
          <p:nvPr>
            <p:ph idx="1"/>
          </p:nvPr>
        </p:nvSpPr>
        <p:spPr/>
        <p:txBody>
          <a:bodyPr/>
          <a:lstStyle/>
          <a:p>
            <a:r>
              <a:rPr lang="fr-FR" sz="1800" dirty="0"/>
              <a:t>Entretenir ses </a:t>
            </a:r>
            <a:r>
              <a:rPr lang="fr-FR" dirty="0"/>
              <a:t>m</a:t>
            </a:r>
            <a:r>
              <a:rPr lang="fr-FR" sz="1800" dirty="0"/>
              <a:t>uscles</a:t>
            </a:r>
          </a:p>
          <a:p>
            <a:r>
              <a:rPr lang="fr-FR" sz="1800" dirty="0"/>
              <a:t>Entretenir son endurance</a:t>
            </a:r>
          </a:p>
          <a:p>
            <a:r>
              <a:rPr lang="fr-FR" sz="1800" dirty="0"/>
              <a:t>Conserver un bon état nutritionnel</a:t>
            </a:r>
          </a:p>
          <a:p>
            <a:r>
              <a:rPr lang="fr-FR" sz="1800" dirty="0"/>
              <a:t>Éviter d’accumuler des problèmes médicaux évitables</a:t>
            </a:r>
          </a:p>
          <a:p>
            <a:endParaRPr lang="fr-FR" sz="1800" dirty="0"/>
          </a:p>
          <a:p>
            <a:endParaRPr lang="fr-FR" sz="1800" dirty="0"/>
          </a:p>
          <a:p>
            <a:endParaRPr lang="fr-FR" dirty="0"/>
          </a:p>
        </p:txBody>
      </p:sp>
    </p:spTree>
    <p:extLst>
      <p:ext uri="{BB962C8B-B14F-4D97-AF65-F5344CB8AC3E}">
        <p14:creationId xmlns:p14="http://schemas.microsoft.com/office/powerpoint/2010/main" val="232055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5B525DF-D236-D86A-2C41-342C8B2C3CE0}"/>
              </a:ext>
            </a:extLst>
          </p:cNvPr>
          <p:cNvSpPr>
            <a:spLocks noGrp="1"/>
          </p:cNvSpPr>
          <p:nvPr>
            <p:ph type="title"/>
          </p:nvPr>
        </p:nvSpPr>
        <p:spPr/>
        <p:txBody>
          <a:bodyPr/>
          <a:lstStyle/>
          <a:p>
            <a:endParaRPr lang="fr-FR"/>
          </a:p>
        </p:txBody>
      </p:sp>
      <p:sp>
        <p:nvSpPr>
          <p:cNvPr id="6" name="Espace réservé du contenu 5">
            <a:extLst>
              <a:ext uri="{FF2B5EF4-FFF2-40B4-BE49-F238E27FC236}">
                <a16:creationId xmlns:a16="http://schemas.microsoft.com/office/drawing/2014/main" id="{66F96BFA-4E36-0B44-9650-434681D53AF1}"/>
              </a:ext>
            </a:extLst>
          </p:cNvPr>
          <p:cNvSpPr>
            <a:spLocks noGrp="1"/>
          </p:cNvSpPr>
          <p:nvPr>
            <p:ph idx="1"/>
          </p:nvPr>
        </p:nvSpPr>
        <p:spPr/>
        <p:txBody>
          <a:bodyPr/>
          <a:lstStyle/>
          <a:p>
            <a:endParaRPr lang="fr-FR"/>
          </a:p>
        </p:txBody>
      </p:sp>
      <p:pic>
        <p:nvPicPr>
          <p:cNvPr id="40963" name="Picture 4" descr="http://i1.mirror.co.uk/incoming/article5295414.ece/ALTERNATES/s1200/PAY-Dr-Charles-Eug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p:cNvSpPr>
            <a:spLocks noChangeArrowheads="1"/>
          </p:cNvSpPr>
          <p:nvPr/>
        </p:nvSpPr>
        <p:spPr bwMode="auto">
          <a:xfrm>
            <a:off x="395288" y="5229225"/>
            <a:ext cx="5761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 J’ai eu un déclic lorsque j’ai atteint l’âge de 87 ans. </a:t>
            </a:r>
          </a:p>
          <a:p>
            <a:pPr eaLnBrk="1" hangingPunct="1">
              <a:spcBef>
                <a:spcPct val="0"/>
              </a:spcBef>
              <a:buFontTx/>
              <a:buNone/>
            </a:pPr>
            <a:r>
              <a:rPr lang="fr-FR" altLang="fr-FR" sz="1800"/>
              <a:t>Mon corps était en pleine dégénérescence »</a:t>
            </a:r>
          </a:p>
        </p:txBody>
      </p:sp>
      <p:sp>
        <p:nvSpPr>
          <p:cNvPr id="40965" name="ZoneTexte 4"/>
          <p:cNvSpPr txBox="1">
            <a:spLocks noChangeArrowheads="1"/>
          </p:cNvSpPr>
          <p:nvPr/>
        </p:nvSpPr>
        <p:spPr bwMode="auto">
          <a:xfrm>
            <a:off x="5292725" y="5862638"/>
            <a:ext cx="306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t>Charles Eugster, recordman du monde du 200m dans la catégorie des plus de 95 ans</a:t>
            </a:r>
          </a:p>
        </p:txBody>
      </p:sp>
      <p:sp>
        <p:nvSpPr>
          <p:cNvPr id="3" name="ZoneTexte 2"/>
          <p:cNvSpPr txBox="1"/>
          <p:nvPr/>
        </p:nvSpPr>
        <p:spPr>
          <a:xfrm>
            <a:off x="323528" y="1827472"/>
            <a:ext cx="8676964" cy="3416320"/>
          </a:xfrm>
          <a:prstGeom prst="rect">
            <a:avLst/>
          </a:prstGeom>
          <a:noFill/>
        </p:spPr>
        <p:txBody>
          <a:bodyPr wrap="square">
            <a:spAutoFit/>
          </a:bodyPr>
          <a:lstStyle/>
          <a:p>
            <a:pPr algn="ctr">
              <a:defRPr/>
            </a:pPr>
            <a:r>
              <a:rPr lang="fr-F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pitchFamily="34" charset="0"/>
              </a:rPr>
              <a:t>Activité physique adaptée pour qui? Comment? </a:t>
            </a:r>
          </a:p>
        </p:txBody>
      </p:sp>
    </p:spTree>
    <p:extLst>
      <p:ext uri="{BB962C8B-B14F-4D97-AF65-F5344CB8AC3E}">
        <p14:creationId xmlns:p14="http://schemas.microsoft.com/office/powerpoint/2010/main" val="93913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8FFB2-46AD-4F9A-AC51-E7B05A9CC5ED}"/>
              </a:ext>
            </a:extLst>
          </p:cNvPr>
          <p:cNvSpPr>
            <a:spLocks noGrp="1"/>
          </p:cNvSpPr>
          <p:nvPr>
            <p:ph type="title"/>
          </p:nvPr>
        </p:nvSpPr>
        <p:spPr/>
        <p:txBody>
          <a:bodyPr/>
          <a:lstStyle/>
          <a:p>
            <a:r>
              <a:rPr lang="fr-FR" dirty="0"/>
              <a:t>Limiter la perte de muscle?</a:t>
            </a:r>
            <a:br>
              <a:rPr lang="fr-FR" dirty="0"/>
            </a:br>
            <a:r>
              <a:rPr lang="fr-FR" dirty="0"/>
              <a:t>C’est possible</a:t>
            </a:r>
          </a:p>
        </p:txBody>
      </p:sp>
      <p:sp>
        <p:nvSpPr>
          <p:cNvPr id="4" name="Rectangle 3">
            <a:extLst>
              <a:ext uri="{FF2B5EF4-FFF2-40B4-BE49-F238E27FC236}">
                <a16:creationId xmlns:a16="http://schemas.microsoft.com/office/drawing/2014/main" id="{A3F9F3D8-78D1-4007-99CA-38A88E77EB86}"/>
              </a:ext>
            </a:extLst>
          </p:cNvPr>
          <p:cNvSpPr/>
          <p:nvPr/>
        </p:nvSpPr>
        <p:spPr>
          <a:xfrm>
            <a:off x="7899807" y="110077"/>
            <a:ext cx="1109969" cy="11734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7C6F435-3E7B-4FA4-92A2-709A36E15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236" y="259482"/>
            <a:ext cx="843110" cy="843110"/>
          </a:xfrm>
          <a:prstGeom prst="rect">
            <a:avLst/>
          </a:prstGeom>
        </p:spPr>
      </p:pic>
      <p:pic>
        <p:nvPicPr>
          <p:cNvPr id="8" name="Image 7">
            <a:extLst>
              <a:ext uri="{FF2B5EF4-FFF2-40B4-BE49-F238E27FC236}">
                <a16:creationId xmlns:a16="http://schemas.microsoft.com/office/drawing/2014/main" id="{28384EAA-FCE5-4A49-AECC-080DD9F5E421}"/>
              </a:ext>
            </a:extLst>
          </p:cNvPr>
          <p:cNvPicPr>
            <a:picLocks noChangeAspect="1"/>
          </p:cNvPicPr>
          <p:nvPr/>
        </p:nvPicPr>
        <p:blipFill>
          <a:blip r:embed="rId3"/>
          <a:stretch>
            <a:fillRect/>
          </a:stretch>
        </p:blipFill>
        <p:spPr>
          <a:xfrm>
            <a:off x="3815360" y="2642532"/>
            <a:ext cx="5272727" cy="3093026"/>
          </a:xfrm>
          <a:prstGeom prst="rect">
            <a:avLst/>
          </a:prstGeom>
        </p:spPr>
      </p:pic>
      <p:sp>
        <p:nvSpPr>
          <p:cNvPr id="9" name="ZoneTexte 8">
            <a:extLst>
              <a:ext uri="{FF2B5EF4-FFF2-40B4-BE49-F238E27FC236}">
                <a16:creationId xmlns:a16="http://schemas.microsoft.com/office/drawing/2014/main" id="{02DB65B5-FBD5-4986-ABAB-95DC03D90408}"/>
              </a:ext>
            </a:extLst>
          </p:cNvPr>
          <p:cNvSpPr txBox="1"/>
          <p:nvPr/>
        </p:nvSpPr>
        <p:spPr>
          <a:xfrm>
            <a:off x="157179" y="2835320"/>
            <a:ext cx="3454664" cy="1754326"/>
          </a:xfrm>
          <a:prstGeom prst="rect">
            <a:avLst/>
          </a:prstGeom>
          <a:noFill/>
        </p:spPr>
        <p:txBody>
          <a:bodyPr wrap="none" rtlCol="0">
            <a:spAutoFit/>
          </a:bodyPr>
          <a:lstStyle/>
          <a:p>
            <a:r>
              <a:rPr lang="fr-FR" dirty="0"/>
              <a:t>Programme de musculation </a:t>
            </a:r>
          </a:p>
          <a:p>
            <a:r>
              <a:rPr lang="fr-FR" dirty="0"/>
              <a:t>contre résistance </a:t>
            </a:r>
          </a:p>
          <a:p>
            <a:endParaRPr lang="fr-FR" dirty="0"/>
          </a:p>
          <a:p>
            <a:pPr marL="285750" indent="-285750">
              <a:buFontTx/>
              <a:buChar char="-"/>
            </a:pPr>
            <a:r>
              <a:rPr lang="fr-FR" dirty="0"/>
              <a:t>Gain de volume et de puissance</a:t>
            </a:r>
          </a:p>
          <a:p>
            <a:pPr marL="285750" indent="-285750">
              <a:buFontTx/>
              <a:buChar char="-"/>
            </a:pPr>
            <a:r>
              <a:rPr lang="fr-FR" dirty="0"/>
              <a:t>Amélioration vitesse de marche</a:t>
            </a:r>
          </a:p>
          <a:p>
            <a:pPr marL="285750" indent="-285750">
              <a:buFontTx/>
              <a:buChar char="-"/>
            </a:pPr>
            <a:r>
              <a:rPr lang="fr-FR" dirty="0"/>
              <a:t>Diminution risque de chute</a:t>
            </a:r>
          </a:p>
        </p:txBody>
      </p:sp>
      <p:sp>
        <p:nvSpPr>
          <p:cNvPr id="3" name="ZoneTexte 2">
            <a:extLst>
              <a:ext uri="{FF2B5EF4-FFF2-40B4-BE49-F238E27FC236}">
                <a16:creationId xmlns:a16="http://schemas.microsoft.com/office/drawing/2014/main" id="{AFD0C5CA-05C8-41E6-B1D5-E6BAC4BE9463}"/>
              </a:ext>
            </a:extLst>
          </p:cNvPr>
          <p:cNvSpPr txBox="1"/>
          <p:nvPr/>
        </p:nvSpPr>
        <p:spPr>
          <a:xfrm>
            <a:off x="157179" y="4810947"/>
            <a:ext cx="3658181" cy="923330"/>
          </a:xfrm>
          <a:prstGeom prst="rect">
            <a:avLst/>
          </a:prstGeom>
          <a:noFill/>
        </p:spPr>
        <p:txBody>
          <a:bodyPr wrap="none" rtlCol="0">
            <a:spAutoFit/>
          </a:bodyPr>
          <a:lstStyle/>
          <a:p>
            <a:pPr marL="285750" indent="-285750">
              <a:buFontTx/>
              <a:buChar char="-"/>
            </a:pPr>
            <a:r>
              <a:rPr lang="fr-FR" dirty="0">
                <a:solidFill>
                  <a:schemeClr val="accent6">
                    <a:lumMod val="75000"/>
                  </a:schemeClr>
                </a:solidFill>
              </a:rPr>
              <a:t>Même chez les plus de 90 ans</a:t>
            </a:r>
          </a:p>
          <a:p>
            <a:pPr marL="285750" indent="-285750">
              <a:buFontTx/>
              <a:buChar char="-"/>
            </a:pPr>
            <a:r>
              <a:rPr lang="fr-FR" dirty="0">
                <a:solidFill>
                  <a:schemeClr val="accent6">
                    <a:lumMod val="75000"/>
                  </a:schemeClr>
                </a:solidFill>
              </a:rPr>
              <a:t>Même chez les sujets déjà fragiles</a:t>
            </a:r>
          </a:p>
          <a:p>
            <a:endParaRPr lang="fr-FR" dirty="0"/>
          </a:p>
        </p:txBody>
      </p:sp>
    </p:spTree>
    <p:extLst>
      <p:ext uri="{BB962C8B-B14F-4D97-AF65-F5344CB8AC3E}">
        <p14:creationId xmlns:p14="http://schemas.microsoft.com/office/powerpoint/2010/main" val="2039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8FFB2-46AD-4F9A-AC51-E7B05A9CC5ED}"/>
              </a:ext>
            </a:extLst>
          </p:cNvPr>
          <p:cNvSpPr>
            <a:spLocks noGrp="1"/>
          </p:cNvSpPr>
          <p:nvPr>
            <p:ph type="title"/>
          </p:nvPr>
        </p:nvSpPr>
        <p:spPr/>
        <p:txBody>
          <a:bodyPr/>
          <a:lstStyle/>
          <a:p>
            <a:r>
              <a:rPr lang="fr-FR" dirty="0"/>
              <a:t>Limiter la perte de muscle</a:t>
            </a:r>
            <a:br>
              <a:rPr lang="fr-FR" dirty="0"/>
            </a:br>
            <a:r>
              <a:rPr lang="fr-FR" dirty="0"/>
              <a:t>Comment?</a:t>
            </a:r>
          </a:p>
        </p:txBody>
      </p:sp>
      <p:sp>
        <p:nvSpPr>
          <p:cNvPr id="4" name="Rectangle 3">
            <a:extLst>
              <a:ext uri="{FF2B5EF4-FFF2-40B4-BE49-F238E27FC236}">
                <a16:creationId xmlns:a16="http://schemas.microsoft.com/office/drawing/2014/main" id="{A3F9F3D8-78D1-4007-99CA-38A88E77EB86}"/>
              </a:ext>
            </a:extLst>
          </p:cNvPr>
          <p:cNvSpPr/>
          <p:nvPr/>
        </p:nvSpPr>
        <p:spPr>
          <a:xfrm>
            <a:off x="7899807" y="110077"/>
            <a:ext cx="1109969" cy="11734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7C6F435-3E7B-4FA4-92A2-709A36E15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236" y="259482"/>
            <a:ext cx="843110" cy="843110"/>
          </a:xfrm>
          <a:prstGeom prst="rect">
            <a:avLst/>
          </a:prstGeom>
        </p:spPr>
      </p:pic>
      <p:sp>
        <p:nvSpPr>
          <p:cNvPr id="8" name="Espace réservé du contenu 7">
            <a:extLst>
              <a:ext uri="{FF2B5EF4-FFF2-40B4-BE49-F238E27FC236}">
                <a16:creationId xmlns:a16="http://schemas.microsoft.com/office/drawing/2014/main" id="{7AEC7A50-DA35-4217-A04B-995E245A20F7}"/>
              </a:ext>
            </a:extLst>
          </p:cNvPr>
          <p:cNvSpPr>
            <a:spLocks noGrp="1"/>
          </p:cNvSpPr>
          <p:nvPr>
            <p:ph idx="1"/>
          </p:nvPr>
        </p:nvSpPr>
        <p:spPr/>
        <p:txBody>
          <a:bodyPr>
            <a:normAutofit/>
          </a:bodyPr>
          <a:lstStyle/>
          <a:p>
            <a:r>
              <a:rPr lang="fr-FR" sz="2400" dirty="0"/>
              <a:t>Exercices contre résistance</a:t>
            </a:r>
          </a:p>
          <a:p>
            <a:r>
              <a:rPr lang="fr-FR" sz="2400" dirty="0"/>
              <a:t>2 séries de 10 à 15 répétition</a:t>
            </a:r>
          </a:p>
          <a:p>
            <a:r>
              <a:rPr lang="fr-FR" sz="2400" dirty="0"/>
              <a:t>3-5 fois par semaine</a:t>
            </a:r>
          </a:p>
          <a:p>
            <a:r>
              <a:rPr lang="fr-FR" sz="2400" dirty="0"/>
              <a:t>En recherchant une intensité à 5-7/10</a:t>
            </a:r>
          </a:p>
          <a:p>
            <a:r>
              <a:rPr lang="fr-FR" sz="2400" dirty="0"/>
              <a:t>Alterner les groupes musculaires</a:t>
            </a:r>
          </a:p>
          <a:p>
            <a:endParaRPr lang="fr-FR" sz="2400" dirty="0"/>
          </a:p>
          <a:p>
            <a:endParaRPr lang="fr-FR" sz="2400" dirty="0"/>
          </a:p>
        </p:txBody>
      </p:sp>
      <p:pic>
        <p:nvPicPr>
          <p:cNvPr id="9" name="Picture 2">
            <a:extLst>
              <a:ext uri="{FF2B5EF4-FFF2-40B4-BE49-F238E27FC236}">
                <a16:creationId xmlns:a16="http://schemas.microsoft.com/office/drawing/2014/main" id="{17AF4E52-45BB-48D7-9492-141833EA61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4227506"/>
            <a:ext cx="2607264" cy="24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BF5A570D-5CFB-460D-869A-72EEAC92B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248" y="4227506"/>
            <a:ext cx="4190675" cy="245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5">
            <a:extLst>
              <a:ext uri="{FF2B5EF4-FFF2-40B4-BE49-F238E27FC236}">
                <a16:creationId xmlns:a16="http://schemas.microsoft.com/office/drawing/2014/main" id="{8E8F0BA8-24AF-4C4C-9CFB-BB1E79EA1D06}"/>
              </a:ext>
            </a:extLst>
          </p:cNvPr>
          <p:cNvSpPr txBox="1">
            <a:spLocks noChangeArrowheads="1"/>
          </p:cNvSpPr>
          <p:nvPr/>
        </p:nvSpPr>
        <p:spPr bwMode="auto">
          <a:xfrm>
            <a:off x="7476923" y="5100708"/>
            <a:ext cx="15838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dirty="0"/>
              <a:t>(X10-15) x2</a:t>
            </a:r>
          </a:p>
          <a:p>
            <a:pPr algn="ctr" eaLnBrk="1" hangingPunct="1">
              <a:spcBef>
                <a:spcPct val="0"/>
              </a:spcBef>
              <a:buFontTx/>
              <a:buNone/>
            </a:pPr>
            <a:r>
              <a:rPr lang="fr-FR" altLang="fr-FR" sz="2000" dirty="0"/>
              <a:t>! Dos/genoux</a:t>
            </a:r>
          </a:p>
        </p:txBody>
      </p:sp>
    </p:spTree>
    <p:extLst>
      <p:ext uri="{BB962C8B-B14F-4D97-AF65-F5344CB8AC3E}">
        <p14:creationId xmlns:p14="http://schemas.microsoft.com/office/powerpoint/2010/main" val="16543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lstStyle/>
          <a:p>
            <a:endParaRPr lang="fr-FR" altLang="fr-FR"/>
          </a:p>
        </p:txBody>
      </p:sp>
      <p:pic>
        <p:nvPicPr>
          <p:cNvPr id="604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836613"/>
            <a:ext cx="27622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836613"/>
            <a:ext cx="27590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836613"/>
            <a:ext cx="27622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538" y="3644900"/>
            <a:ext cx="27543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ZoneTexte 7"/>
          <p:cNvSpPr txBox="1">
            <a:spLocks noChangeArrowheads="1"/>
          </p:cNvSpPr>
          <p:nvPr/>
        </p:nvSpPr>
        <p:spPr bwMode="auto">
          <a:xfrm>
            <a:off x="5435600" y="4464050"/>
            <a:ext cx="31686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dirty="0"/>
              <a:t>(X10-15) x2</a:t>
            </a:r>
          </a:p>
          <a:p>
            <a:pPr algn="ctr" eaLnBrk="1" hangingPunct="1">
              <a:spcBef>
                <a:spcPct val="0"/>
              </a:spcBef>
              <a:buFontTx/>
              <a:buNone/>
            </a:pPr>
            <a:r>
              <a:rPr lang="fr-FR" altLang="fr-FR" sz="2000" dirty="0"/>
              <a:t>Chaque jambe</a:t>
            </a:r>
          </a:p>
        </p:txBody>
      </p:sp>
    </p:spTree>
    <p:extLst>
      <p:ext uri="{BB962C8B-B14F-4D97-AF65-F5344CB8AC3E}">
        <p14:creationId xmlns:p14="http://schemas.microsoft.com/office/powerpoint/2010/main" val="381992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p:txBody>
          <a:bodyPr/>
          <a:lstStyle/>
          <a:p>
            <a:endParaRPr lang="fr-FR" altLang="fr-FR"/>
          </a:p>
        </p:txBody>
      </p:sp>
      <p:pic>
        <p:nvPicPr>
          <p:cNvPr id="593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813" y="404813"/>
            <a:ext cx="28384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417513"/>
            <a:ext cx="28257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3284538"/>
            <a:ext cx="28321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863" y="3284538"/>
            <a:ext cx="284797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ZoneTexte 7"/>
          <p:cNvSpPr txBox="1">
            <a:spLocks noChangeArrowheads="1"/>
          </p:cNvSpPr>
          <p:nvPr/>
        </p:nvSpPr>
        <p:spPr bwMode="auto">
          <a:xfrm>
            <a:off x="3419475" y="6002338"/>
            <a:ext cx="2016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dirty="0"/>
              <a:t>(X10-15) x2</a:t>
            </a:r>
          </a:p>
        </p:txBody>
      </p:sp>
    </p:spTree>
    <p:extLst>
      <p:ext uri="{BB962C8B-B14F-4D97-AF65-F5344CB8AC3E}">
        <p14:creationId xmlns:p14="http://schemas.microsoft.com/office/powerpoint/2010/main" val="18113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endParaRPr lang="fr-FR" altLang="fr-FR"/>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549275"/>
            <a:ext cx="2540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549275"/>
            <a:ext cx="25241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ZoneTexte 3"/>
          <p:cNvSpPr txBox="1">
            <a:spLocks noChangeArrowheads="1"/>
          </p:cNvSpPr>
          <p:nvPr/>
        </p:nvSpPr>
        <p:spPr bwMode="auto">
          <a:xfrm>
            <a:off x="3635375" y="5732463"/>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a:t>(X10-15) x2</a:t>
            </a:r>
          </a:p>
          <a:p>
            <a:pPr algn="ctr" eaLnBrk="1" hangingPunct="1">
              <a:spcBef>
                <a:spcPct val="0"/>
              </a:spcBef>
              <a:buFontTx/>
              <a:buNone/>
            </a:pPr>
            <a:r>
              <a:rPr lang="fr-FR" altLang="fr-FR" sz="2000"/>
              <a:t>Augm. poids</a:t>
            </a:r>
          </a:p>
        </p:txBody>
      </p:sp>
      <p:pic>
        <p:nvPicPr>
          <p:cNvPr id="583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8" y="3284538"/>
            <a:ext cx="25400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263" y="3284538"/>
            <a:ext cx="25288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3284538"/>
            <a:ext cx="25463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69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488FA-CB00-0A20-72A3-510E7B9615A6}"/>
              </a:ext>
            </a:extLst>
          </p:cNvPr>
          <p:cNvSpPr>
            <a:spLocks noGrp="1"/>
          </p:cNvSpPr>
          <p:nvPr>
            <p:ph type="title"/>
          </p:nvPr>
        </p:nvSpPr>
        <p:spPr/>
        <p:txBody>
          <a:bodyPr/>
          <a:lstStyle/>
          <a:p>
            <a:r>
              <a:rPr lang="fr-FR" dirty="0"/>
              <a:t>Prévenir la fragilité</a:t>
            </a:r>
          </a:p>
        </p:txBody>
      </p:sp>
      <p:sp>
        <p:nvSpPr>
          <p:cNvPr id="3" name="Espace réservé du contenu 2">
            <a:extLst>
              <a:ext uri="{FF2B5EF4-FFF2-40B4-BE49-F238E27FC236}">
                <a16:creationId xmlns:a16="http://schemas.microsoft.com/office/drawing/2014/main" id="{9DB28610-3C25-4701-356A-21A5ACF918E8}"/>
              </a:ext>
            </a:extLst>
          </p:cNvPr>
          <p:cNvSpPr>
            <a:spLocks noGrp="1"/>
          </p:cNvSpPr>
          <p:nvPr>
            <p:ph idx="1"/>
          </p:nvPr>
        </p:nvSpPr>
        <p:spPr/>
        <p:txBody>
          <a:bodyPr/>
          <a:lstStyle/>
          <a:p>
            <a:r>
              <a:rPr lang="fr-FR" sz="1800" dirty="0">
                <a:solidFill>
                  <a:srgbClr val="FF0000"/>
                </a:solidFill>
              </a:rPr>
              <a:t>Entretenir son endurance</a:t>
            </a:r>
          </a:p>
          <a:p>
            <a:endParaRPr lang="fr-FR" dirty="0"/>
          </a:p>
        </p:txBody>
      </p:sp>
    </p:spTree>
    <p:extLst>
      <p:ext uri="{BB962C8B-B14F-4D97-AF65-F5344CB8AC3E}">
        <p14:creationId xmlns:p14="http://schemas.microsoft.com/office/powerpoint/2010/main" val="32683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eurobuzz.org/wp-content/uploads/2012/12/belle-vie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33600"/>
            <a:ext cx="3028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3"/>
          <p:cNvSpPr/>
          <p:nvPr/>
        </p:nvSpPr>
        <p:spPr>
          <a:xfrm rot="739348">
            <a:off x="1411288" y="800100"/>
            <a:ext cx="7667625" cy="1590675"/>
          </a:xfrm>
          <a:prstGeom prst="wedgeRoundRectCallout">
            <a:avLst>
              <a:gd name="adj1" fmla="val -35094"/>
              <a:gd name="adj2" fmla="val 101109"/>
              <a:gd name="adj3" fmla="val 16667"/>
            </a:avLst>
          </a:prstGeom>
          <a:effectLst>
            <a:outerShdw blurRad="40000" dist="50800" dir="30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anchor="ctr"/>
          <a:lstStyle/>
          <a:p>
            <a:pPr algn="ctr">
              <a:defRPr/>
            </a:pPr>
            <a:r>
              <a:rPr lang="fr-FR" sz="2400" dirty="0"/>
              <a:t>Avec l’âge, on est plus fatigable. </a:t>
            </a:r>
          </a:p>
          <a:p>
            <a:pPr algn="ctr">
              <a:defRPr/>
            </a:pPr>
            <a:r>
              <a:rPr lang="fr-FR" sz="2400" dirty="0"/>
              <a:t>Ne vaut il pas mieux se reposer et « économiser ses forces »?</a:t>
            </a:r>
          </a:p>
        </p:txBody>
      </p:sp>
      <p:sp>
        <p:nvSpPr>
          <p:cNvPr id="2" name="ZoneTexte 1">
            <a:extLst>
              <a:ext uri="{FF2B5EF4-FFF2-40B4-BE49-F238E27FC236}">
                <a16:creationId xmlns:a16="http://schemas.microsoft.com/office/drawing/2014/main" id="{77CC2C54-CD81-945F-BA0E-B99D39F4B5A6}"/>
              </a:ext>
            </a:extLst>
          </p:cNvPr>
          <p:cNvSpPr txBox="1"/>
          <p:nvPr/>
        </p:nvSpPr>
        <p:spPr>
          <a:xfrm>
            <a:off x="3594742" y="3182338"/>
            <a:ext cx="4681844" cy="2474524"/>
          </a:xfrm>
          <a:prstGeom prst="rect">
            <a:avLst/>
          </a:prstGeom>
          <a:noFill/>
        </p:spPr>
        <p:txBody>
          <a:bodyPr wrap="square" rtlCol="0">
            <a:spAutoFit/>
          </a:bodyPr>
          <a:lstStyle/>
          <a:p>
            <a:pPr marL="0" indent="0" algn="ctr">
              <a:lnSpc>
                <a:spcPct val="90000"/>
              </a:lnSpc>
              <a:buFont typeface="Arial" charset="0"/>
              <a:buNone/>
            </a:pPr>
            <a:r>
              <a:rPr lang="fr-FR" altLang="fr-FR" sz="4400" b="1" dirty="0">
                <a:solidFill>
                  <a:srgbClr val="FF0000"/>
                </a:solidFill>
              </a:rPr>
              <a:t>Non!</a:t>
            </a:r>
          </a:p>
          <a:p>
            <a:pPr marL="0" indent="0" algn="ctr">
              <a:lnSpc>
                <a:spcPct val="90000"/>
              </a:lnSpc>
              <a:buFont typeface="Arial" charset="0"/>
              <a:buNone/>
            </a:pPr>
            <a:endParaRPr lang="fr-FR" altLang="fr-FR" sz="1800" dirty="0"/>
          </a:p>
          <a:p>
            <a:pPr marL="0" indent="0" algn="ctr">
              <a:lnSpc>
                <a:spcPct val="90000"/>
              </a:lnSpc>
              <a:buFont typeface="Arial" charset="0"/>
              <a:buNone/>
            </a:pPr>
            <a:r>
              <a:rPr lang="fr-FR" altLang="fr-FR" sz="1800" dirty="0"/>
              <a:t>C’est « s’économiser » qui est dangereux pour la santé</a:t>
            </a:r>
          </a:p>
          <a:p>
            <a:pPr marL="0" indent="0" algn="ctr">
              <a:lnSpc>
                <a:spcPct val="90000"/>
              </a:lnSpc>
              <a:buFont typeface="Arial" charset="0"/>
              <a:buNone/>
            </a:pPr>
            <a:endParaRPr lang="fr-FR" altLang="fr-FR" sz="1800" dirty="0"/>
          </a:p>
          <a:p>
            <a:pPr marL="0" indent="0" algn="ctr">
              <a:lnSpc>
                <a:spcPct val="90000"/>
              </a:lnSpc>
              <a:buFont typeface="Arial" charset="0"/>
              <a:buNone/>
            </a:pPr>
            <a:r>
              <a:rPr lang="fr-FR" altLang="fr-FR" sz="1800" dirty="0"/>
              <a:t>L’activité physique est un des leviers accessible pour rester autonome et en bonne santé</a:t>
            </a:r>
          </a:p>
          <a:p>
            <a:endParaRPr lang="fr-FR" dirty="0"/>
          </a:p>
        </p:txBody>
      </p:sp>
    </p:spTree>
    <p:extLst>
      <p:ext uri="{BB962C8B-B14F-4D97-AF65-F5344CB8AC3E}">
        <p14:creationId xmlns:p14="http://schemas.microsoft.com/office/powerpoint/2010/main" val="146824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2CD58-C8F8-2818-B071-38DFCC5E1CFA}"/>
              </a:ext>
            </a:extLst>
          </p:cNvPr>
          <p:cNvSpPr>
            <a:spLocks noGrp="1"/>
          </p:cNvSpPr>
          <p:nvPr>
            <p:ph type="title"/>
          </p:nvPr>
        </p:nvSpPr>
        <p:spPr/>
        <p:txBody>
          <a:bodyPr>
            <a:normAutofit/>
          </a:bodyPr>
          <a:lstStyle/>
          <a:p>
            <a:r>
              <a:rPr lang="fr-FR" sz="3600" dirty="0"/>
              <a:t>Qu’est ce que le vieillissement ? </a:t>
            </a:r>
          </a:p>
        </p:txBody>
      </p:sp>
      <p:sp>
        <p:nvSpPr>
          <p:cNvPr id="3" name="Espace réservé du contenu 2">
            <a:extLst>
              <a:ext uri="{FF2B5EF4-FFF2-40B4-BE49-F238E27FC236}">
                <a16:creationId xmlns:a16="http://schemas.microsoft.com/office/drawing/2014/main" id="{D9B1AA27-7E01-DA97-7152-B89214F471E9}"/>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fr-FR" kern="100" dirty="0">
                <a:latin typeface="Aptos" panose="020B0004020202020204" pitchFamily="34" charset="0"/>
                <a:cs typeface="Times New Roman" panose="02020603050405020304" pitchFamily="18" charset="0"/>
              </a:rPr>
              <a:t>selon l’OMS   :</a:t>
            </a:r>
          </a:p>
          <a:p>
            <a:pPr lvl="1">
              <a:buFont typeface="Arial" panose="020B0604020202020204" pitchFamily="34" charset="0"/>
              <a:buChar char="•"/>
            </a:pPr>
            <a:r>
              <a:rPr lang="fr-FR" sz="1800" kern="100" dirty="0">
                <a:latin typeface="Aptos" panose="020B0004020202020204" pitchFamily="34" charset="0"/>
                <a:cs typeface="Times New Roman" panose="02020603050405020304" pitchFamily="18" charset="0"/>
              </a:rPr>
              <a:t>dégradation progressive de nos  capacités physiques et mentales qui majore le risque de maladie et de décès </a:t>
            </a:r>
          </a:p>
          <a:p>
            <a:pPr lvl="1">
              <a:buFont typeface="Arial" panose="020B0604020202020204" pitchFamily="34" charset="0"/>
              <a:buChar char="•"/>
            </a:pPr>
            <a:r>
              <a:rPr lang="fr-FR" sz="1800" kern="100" dirty="0">
                <a:latin typeface="Aptos" panose="020B0004020202020204" pitchFamily="34" charset="0"/>
                <a:cs typeface="Times New Roman" panose="02020603050405020304" pitchFamily="18" charset="0"/>
              </a:rPr>
              <a:t>liée  “du point de vue biologique, du produit de l’accumulation d’un vaste éventail de dommages moléculaires et cellulaires au fil du temps »  </a:t>
            </a:r>
          </a:p>
          <a:p>
            <a:pPr lvl="1"/>
            <a:endParaRPr lang="fr-FR" sz="1800" kern="100" dirty="0">
              <a:latin typeface="Aptos" panose="020B0004020202020204" pitchFamily="34" charset="0"/>
              <a:ea typeface="Aptos" panose="020B0004020202020204" pitchFamily="34" charset="0"/>
              <a:cs typeface="Times New Roman" panose="02020603050405020304" pitchFamily="18" charset="0"/>
            </a:endParaRPr>
          </a:p>
          <a:p>
            <a:pPr marL="336550" lvl="1" indent="-285750">
              <a:buFont typeface="Courier New" panose="02070309020205020404" pitchFamily="49" charset="0"/>
              <a:buChar char="o"/>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Ce processus n’est pas linéaire et chaque individu âgé, en fonction de de son contexte de santé, psychologique, de son environnement et de son activité sociale peut se classer dans l’un des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3 profils</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identifiés :</a:t>
            </a:r>
          </a:p>
          <a:p>
            <a:pPr marL="342900" lvl="0" indent="-342900">
              <a:buFont typeface="Times New Roman" panose="02020603050405020304" pitchFamily="18" charset="0"/>
              <a:buChar char="•"/>
              <a:tabLst>
                <a:tab pos="457200" algn="l"/>
              </a:tabLst>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55-60% : personnes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robustes</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 autonomes sans maladies chroniques. </a:t>
            </a:r>
          </a:p>
          <a:p>
            <a:pPr marL="342900" indent="-342900">
              <a:buFont typeface="Times New Roman" panose="02020603050405020304" pitchFamily="18" charset="0"/>
              <a:buChar char="•"/>
              <a:tabLst>
                <a:tab pos="457200" algn="l"/>
              </a:tabLst>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20-30% : personnes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fragiles</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et pré fragiles : présentent des signes de déficiences de certaines capacités fonctionnelles </a:t>
            </a:r>
            <a:r>
              <a:rPr lang="fr-FR" sz="1800" kern="100" dirty="0">
                <a:effectLst/>
                <a:latin typeface="Aptos" panose="020B0004020202020204" pitchFamily="34" charset="0"/>
                <a:ea typeface="Aptos" panose="020B0004020202020204" pitchFamily="34" charset="0"/>
                <a:cs typeface="Times New Roman" panose="02020603050405020304" pitchFamily="18" charset="0"/>
                <a:sym typeface="Wingdings" pitchFamily="2" charset="2"/>
              </a:rPr>
              <a:t> possibilité de retour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à la robustesse si prise en charge</a:t>
            </a:r>
          </a:p>
          <a:p>
            <a:pPr marL="342900" indent="-342900">
              <a:buFont typeface="Times New Roman" panose="02020603050405020304" pitchFamily="18" charset="0"/>
              <a:buChar char="•"/>
              <a:tabLst>
                <a:tab pos="457200" algn="l"/>
              </a:tabLst>
            </a:pPr>
            <a:r>
              <a:rPr lang="fr-FR" sz="1800" dirty="0">
                <a:effectLst/>
                <a:latin typeface="Aptos" panose="020B0004020202020204" pitchFamily="34" charset="0"/>
                <a:ea typeface="Aptos" panose="020B0004020202020204" pitchFamily="34" charset="0"/>
                <a:cs typeface="Times New Roman" panose="02020603050405020304" pitchFamily="18" charset="0"/>
              </a:rPr>
              <a:t>10% : personnes “</a:t>
            </a:r>
            <a:r>
              <a:rPr lang="fr-FR" sz="1800" b="1" dirty="0">
                <a:effectLst/>
                <a:latin typeface="Aptos" panose="020B0004020202020204" pitchFamily="34" charset="0"/>
                <a:ea typeface="Aptos" panose="020B0004020202020204" pitchFamily="34" charset="0"/>
                <a:cs typeface="Times New Roman" panose="02020603050405020304" pitchFamily="18" charset="0"/>
              </a:rPr>
              <a:t>dépendantes</a:t>
            </a:r>
            <a:r>
              <a:rPr lang="fr-FR" b="1" dirty="0">
                <a:latin typeface="Aptos" panose="020B0004020202020204" pitchFamily="34" charset="0"/>
                <a:ea typeface="Aptos" panose="020B0004020202020204" pitchFamily="34" charset="0"/>
                <a:cs typeface="Times New Roman" panose="02020603050405020304" pitchFamily="18" charset="0"/>
              </a:rPr>
              <a:t> : </a:t>
            </a:r>
            <a:r>
              <a:rPr lang="fr-FR" sz="1800" dirty="0">
                <a:effectLst/>
                <a:latin typeface="Aptos" panose="020B0004020202020204" pitchFamily="34" charset="0"/>
                <a:ea typeface="Aptos" panose="020B0004020202020204" pitchFamily="34" charset="0"/>
                <a:cs typeface="Times New Roman" panose="02020603050405020304" pitchFamily="18" charset="0"/>
              </a:rPr>
              <a:t> nécessitent des soins lourds et complexes. </a:t>
            </a: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p>
            <a:pPr marL="610870" lvl="2" indent="-285750">
              <a:buFont typeface="Courier New" panose="02070309020205020404" pitchFamily="49" charset="0"/>
              <a:buChar char="o"/>
            </a:pP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p>
            <a:pPr marL="274320" lvl="1" indent="0">
              <a:buNone/>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274320" lvl="1" indent="0">
              <a:buNone/>
            </a:pPr>
            <a:endParaRPr lang="fr-FR" dirty="0">
              <a:effectLst/>
            </a:endParaRPr>
          </a:p>
        </p:txBody>
      </p:sp>
    </p:spTree>
    <p:extLst>
      <p:ext uri="{BB962C8B-B14F-4D97-AF65-F5344CB8AC3E}">
        <p14:creationId xmlns:p14="http://schemas.microsoft.com/office/powerpoint/2010/main" val="195099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20C708-EF16-42AE-AE6E-45C9CF6EBC46}"/>
              </a:ext>
            </a:extLst>
          </p:cNvPr>
          <p:cNvSpPr>
            <a:spLocks noGrp="1"/>
          </p:cNvSpPr>
          <p:nvPr>
            <p:ph idx="1"/>
          </p:nvPr>
        </p:nvSpPr>
        <p:spPr>
          <a:xfrm>
            <a:off x="559529" y="1201278"/>
            <a:ext cx="7886700" cy="562860"/>
          </a:xfrm>
        </p:spPr>
        <p:txBody>
          <a:bodyPr>
            <a:normAutofit/>
          </a:bodyPr>
          <a:lstStyle/>
          <a:p>
            <a:pPr marL="0" indent="0">
              <a:buNone/>
            </a:pPr>
            <a:r>
              <a:rPr lang="fr-FR" sz="2400" dirty="0"/>
              <a:t>Objectif (progressif) de 8 000 à 10 000 pas/jour</a:t>
            </a:r>
          </a:p>
          <a:p>
            <a:endParaRPr lang="fr-FR" sz="2400" dirty="0"/>
          </a:p>
        </p:txBody>
      </p:sp>
      <p:pic>
        <p:nvPicPr>
          <p:cNvPr id="4" name="Picture 2" descr="Résultat de recherche d'images pour &quot;grande consommation&quot;">
            <a:extLst>
              <a:ext uri="{FF2B5EF4-FFF2-40B4-BE49-F238E27FC236}">
                <a16:creationId xmlns:a16="http://schemas.microsoft.com/office/drawing/2014/main" id="{2E50493C-7310-44B9-96F2-92343706E6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757" y="1830070"/>
            <a:ext cx="3245472" cy="2118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ésultat de recherche d'images pour &quot;escalator&quot;">
            <a:extLst>
              <a:ext uri="{FF2B5EF4-FFF2-40B4-BE49-F238E27FC236}">
                <a16:creationId xmlns:a16="http://schemas.microsoft.com/office/drawing/2014/main" id="{BD582D0C-7658-406F-88FF-CAC827B73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441" y="3521159"/>
            <a:ext cx="2784872" cy="18565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ésultat de recherche d'images pour &quot;segway&quot;">
            <a:extLst>
              <a:ext uri="{FF2B5EF4-FFF2-40B4-BE49-F238E27FC236}">
                <a16:creationId xmlns:a16="http://schemas.microsoft.com/office/drawing/2014/main" id="{3B6B166F-F3DE-4191-BE22-199103121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756" y="4875221"/>
            <a:ext cx="3094840" cy="18569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ésultat de recherche d'images pour &quot;agriculture potager&quot;">
            <a:extLst>
              <a:ext uri="{FF2B5EF4-FFF2-40B4-BE49-F238E27FC236}">
                <a16:creationId xmlns:a16="http://schemas.microsoft.com/office/drawing/2014/main" id="{0844EE04-3398-4B23-A672-BD6044CC8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841" y="1955275"/>
            <a:ext cx="3028626" cy="1993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ésultat de recherche d'images pour &quot;marche a pied&quot;">
            <a:extLst>
              <a:ext uri="{FF2B5EF4-FFF2-40B4-BE49-F238E27FC236}">
                <a16:creationId xmlns:a16="http://schemas.microsoft.com/office/drawing/2014/main" id="{6F7C3636-03D6-4BF4-9488-DB90C25F39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98" y="3409226"/>
            <a:ext cx="3125673" cy="2080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ésultat de recherche d'images pour &quot;chasse mammouth&quot;">
            <a:extLst>
              <a:ext uri="{FF2B5EF4-FFF2-40B4-BE49-F238E27FC236}">
                <a16:creationId xmlns:a16="http://schemas.microsoft.com/office/drawing/2014/main" id="{C2682533-A561-49C3-A1F6-C59B24DC62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2548" y="4736651"/>
            <a:ext cx="3554003" cy="1922716"/>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p:cNvSpPr txBox="1">
            <a:spLocks/>
          </p:cNvSpPr>
          <p:nvPr/>
        </p:nvSpPr>
        <p:spPr>
          <a:xfrm>
            <a:off x="976992" y="131907"/>
            <a:ext cx="6923088"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Modifier ses habitudes</a:t>
            </a:r>
          </a:p>
        </p:txBody>
      </p:sp>
    </p:spTree>
    <p:extLst>
      <p:ext uri="{BB962C8B-B14F-4D97-AF65-F5344CB8AC3E}">
        <p14:creationId xmlns:p14="http://schemas.microsoft.com/office/powerpoint/2010/main" val="282772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889000" y="274638"/>
            <a:ext cx="6923088" cy="1143000"/>
          </a:xfrm>
        </p:spPr>
        <p:txBody>
          <a:bodyPr>
            <a:normAutofit fontScale="90000"/>
          </a:bodyPr>
          <a:lstStyle/>
          <a:p>
            <a:pPr eaLnBrk="1" hangingPunct="1"/>
            <a:r>
              <a:rPr lang="fr-FR" dirty="0"/>
              <a:t>Et se fatiguer une fois par jour!</a:t>
            </a:r>
          </a:p>
        </p:txBody>
      </p:sp>
      <p:sp>
        <p:nvSpPr>
          <p:cNvPr id="4" name="Espace réservé du contenu 3">
            <a:extLst>
              <a:ext uri="{FF2B5EF4-FFF2-40B4-BE49-F238E27FC236}">
                <a16:creationId xmlns:a16="http://schemas.microsoft.com/office/drawing/2014/main" id="{0C68DB46-0257-4194-9DC5-E3F1B1B5F42F}"/>
              </a:ext>
            </a:extLst>
          </p:cNvPr>
          <p:cNvSpPr>
            <a:spLocks noGrp="1"/>
          </p:cNvSpPr>
          <p:nvPr>
            <p:ph idx="1"/>
          </p:nvPr>
        </p:nvSpPr>
        <p:spPr>
          <a:xfrm>
            <a:off x="628650" y="1825625"/>
            <a:ext cx="5151365" cy="2441575"/>
          </a:xfrm>
        </p:spPr>
        <p:txBody>
          <a:bodyPr>
            <a:normAutofit lnSpcReduction="10000"/>
          </a:bodyPr>
          <a:lstStyle/>
          <a:p>
            <a:r>
              <a:rPr lang="fr-FR" sz="2000" dirty="0"/>
              <a:t>5 jours sur 7 </a:t>
            </a:r>
          </a:p>
          <a:p>
            <a:r>
              <a:rPr lang="fr-FR" sz="2000" dirty="0"/>
              <a:t>Objectif progressif de 20 à 30mn d’une activité fatigante pour le corps</a:t>
            </a:r>
          </a:p>
          <a:p>
            <a:pPr lvl="1"/>
            <a:r>
              <a:rPr lang="fr-FR" sz="1800" dirty="0"/>
              <a:t>Marche </a:t>
            </a:r>
            <a:r>
              <a:rPr lang="fr-FR" sz="1800" dirty="0">
                <a:solidFill>
                  <a:srgbClr val="FF0000"/>
                </a:solidFill>
              </a:rPr>
              <a:t>rapide</a:t>
            </a:r>
          </a:p>
          <a:p>
            <a:pPr lvl="1"/>
            <a:r>
              <a:rPr lang="fr-FR" sz="1800" dirty="0"/>
              <a:t>Natation</a:t>
            </a:r>
          </a:p>
          <a:p>
            <a:pPr lvl="1"/>
            <a:r>
              <a:rPr lang="fr-FR" sz="1800" dirty="0"/>
              <a:t>Ménage </a:t>
            </a:r>
          </a:p>
          <a:p>
            <a:pPr lvl="1"/>
            <a:r>
              <a:rPr lang="fr-FR" sz="1800" dirty="0"/>
              <a:t>Jardinage…</a:t>
            </a:r>
          </a:p>
        </p:txBody>
      </p:sp>
      <p:pic>
        <p:nvPicPr>
          <p:cNvPr id="6" name="Image 5">
            <a:extLst>
              <a:ext uri="{FF2B5EF4-FFF2-40B4-BE49-F238E27FC236}">
                <a16:creationId xmlns:a16="http://schemas.microsoft.com/office/drawing/2014/main" id="{244C0B48-1B21-4B76-BBAD-A42025487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944" y="1417638"/>
            <a:ext cx="1402144" cy="1402144"/>
          </a:xfrm>
          <a:prstGeom prst="rect">
            <a:avLst/>
          </a:prstGeom>
        </p:spPr>
      </p:pic>
      <p:pic>
        <p:nvPicPr>
          <p:cNvPr id="8" name="Image 7">
            <a:extLst>
              <a:ext uri="{FF2B5EF4-FFF2-40B4-BE49-F238E27FC236}">
                <a16:creationId xmlns:a16="http://schemas.microsoft.com/office/drawing/2014/main" id="{61D18286-7579-4467-A66E-EE28EA9DB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585" y="2563686"/>
            <a:ext cx="1402144" cy="1402144"/>
          </a:xfrm>
          <a:prstGeom prst="rect">
            <a:avLst/>
          </a:prstGeom>
        </p:spPr>
      </p:pic>
      <p:pic>
        <p:nvPicPr>
          <p:cNvPr id="10" name="Image 9">
            <a:extLst>
              <a:ext uri="{FF2B5EF4-FFF2-40B4-BE49-F238E27FC236}">
                <a16:creationId xmlns:a16="http://schemas.microsoft.com/office/drawing/2014/main" id="{8F590D62-DE69-42F5-A148-9E4B45CB36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439" y="3497442"/>
            <a:ext cx="1315313" cy="1315313"/>
          </a:xfrm>
          <a:prstGeom prst="rect">
            <a:avLst/>
          </a:prstGeom>
        </p:spPr>
      </p:pic>
      <p:pic>
        <p:nvPicPr>
          <p:cNvPr id="12" name="Image 11">
            <a:extLst>
              <a:ext uri="{FF2B5EF4-FFF2-40B4-BE49-F238E27FC236}">
                <a16:creationId xmlns:a16="http://schemas.microsoft.com/office/drawing/2014/main" id="{DC43A78B-21AD-4938-B2FD-11CA6E65CF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1281" y="4731207"/>
            <a:ext cx="1315313" cy="1315313"/>
          </a:xfrm>
          <a:prstGeom prst="rect">
            <a:avLst/>
          </a:prstGeom>
        </p:spPr>
      </p:pic>
      <p:sp>
        <p:nvSpPr>
          <p:cNvPr id="13" name="ZoneTexte 12">
            <a:extLst>
              <a:ext uri="{FF2B5EF4-FFF2-40B4-BE49-F238E27FC236}">
                <a16:creationId xmlns:a16="http://schemas.microsoft.com/office/drawing/2014/main" id="{4DC1555D-77B9-483B-8332-2C3B163AAEC6}"/>
              </a:ext>
            </a:extLst>
          </p:cNvPr>
          <p:cNvSpPr txBox="1"/>
          <p:nvPr/>
        </p:nvSpPr>
        <p:spPr>
          <a:xfrm>
            <a:off x="628650" y="5692577"/>
            <a:ext cx="4947636" cy="707886"/>
          </a:xfrm>
          <a:prstGeom prst="rect">
            <a:avLst/>
          </a:prstGeom>
          <a:noFill/>
        </p:spPr>
        <p:txBody>
          <a:bodyPr wrap="none" rtlCol="0">
            <a:spAutoFit/>
          </a:bodyPr>
          <a:lstStyle/>
          <a:p>
            <a:pPr algn="ctr">
              <a:defRPr/>
            </a:pPr>
            <a:r>
              <a:rPr lang="fr-FR" sz="2000" b="1" dirty="0">
                <a:solidFill>
                  <a:srgbClr val="FF0000"/>
                </a:solidFill>
              </a:rPr>
              <a:t>« Si vous ne pouvez pas parler, c’est trop dur.</a:t>
            </a:r>
          </a:p>
          <a:p>
            <a:pPr algn="ctr">
              <a:defRPr/>
            </a:pPr>
            <a:r>
              <a:rPr lang="fr-FR" sz="2000" b="1" dirty="0">
                <a:solidFill>
                  <a:srgbClr val="FF0000"/>
                </a:solidFill>
              </a:rPr>
              <a:t>Si vous pouvez chanter, c’est trop facile »</a:t>
            </a:r>
          </a:p>
        </p:txBody>
      </p:sp>
      <p:sp>
        <p:nvSpPr>
          <p:cNvPr id="14" name="ZoneTexte 13">
            <a:extLst>
              <a:ext uri="{FF2B5EF4-FFF2-40B4-BE49-F238E27FC236}">
                <a16:creationId xmlns:a16="http://schemas.microsoft.com/office/drawing/2014/main" id="{F8779BC6-E003-4387-A6B8-1A441870205C}"/>
              </a:ext>
            </a:extLst>
          </p:cNvPr>
          <p:cNvSpPr txBox="1"/>
          <p:nvPr/>
        </p:nvSpPr>
        <p:spPr>
          <a:xfrm>
            <a:off x="628650" y="4232165"/>
            <a:ext cx="5247894" cy="1200329"/>
          </a:xfrm>
          <a:prstGeom prst="rect">
            <a:avLst/>
          </a:prstGeom>
          <a:noFill/>
        </p:spPr>
        <p:txBody>
          <a:bodyPr wrap="square" rtlCol="0">
            <a:spAutoFit/>
          </a:bodyPr>
          <a:lstStyle/>
          <a:p>
            <a:pPr marL="285750" indent="-285750">
              <a:buFont typeface="Arial" panose="020B0604020202020204" pitchFamily="34" charset="0"/>
              <a:buChar char="•"/>
              <a:defRPr/>
            </a:pPr>
            <a:r>
              <a:rPr lang="fr-FR" dirty="0"/>
              <a:t>Rechercher une </a:t>
            </a:r>
            <a:r>
              <a:rPr lang="fr-FR" dirty="0">
                <a:solidFill>
                  <a:srgbClr val="FF0000"/>
                </a:solidFill>
              </a:rPr>
              <a:t>intensité « modérée » </a:t>
            </a:r>
            <a:r>
              <a:rPr lang="fr-FR" dirty="0"/>
              <a:t>(5-6/10)</a:t>
            </a:r>
            <a:endParaRPr lang="fr-FR" dirty="0">
              <a:solidFill>
                <a:srgbClr val="FF0000"/>
              </a:solidFill>
            </a:endParaRPr>
          </a:p>
          <a:p>
            <a:pPr marL="285750" indent="-285750">
              <a:buFont typeface="Arial" panose="020B0604020202020204" pitchFamily="34" charset="0"/>
              <a:buChar char="•"/>
              <a:defRPr/>
            </a:pPr>
            <a:endParaRPr lang="fr-FR" dirty="0"/>
          </a:p>
          <a:p>
            <a:pPr marL="285750" indent="-285750">
              <a:buFont typeface="Arial" panose="020B0604020202020204" pitchFamily="34" charset="0"/>
              <a:buChar char="•"/>
              <a:defRPr/>
            </a:pPr>
            <a:r>
              <a:rPr lang="fr-FR" dirty="0"/>
              <a:t>Augmentation modérée des fréquences respiratoires et cardiaques, légère transpiration</a:t>
            </a:r>
          </a:p>
        </p:txBody>
      </p:sp>
    </p:spTree>
    <p:extLst>
      <p:ext uri="{BB962C8B-B14F-4D97-AF65-F5344CB8AC3E}">
        <p14:creationId xmlns:p14="http://schemas.microsoft.com/office/powerpoint/2010/main" val="14108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p:cNvSpPr>
          <p:nvPr>
            <p:ph type="title"/>
          </p:nvPr>
        </p:nvSpPr>
        <p:spPr/>
        <p:txBody>
          <a:bodyPr/>
          <a:lstStyle/>
          <a:p>
            <a:pPr eaLnBrk="1" hangingPunct="1"/>
            <a:r>
              <a:rPr lang="fr-FR"/>
              <a:t>Contre indications?</a:t>
            </a:r>
          </a:p>
        </p:txBody>
      </p:sp>
      <p:sp>
        <p:nvSpPr>
          <p:cNvPr id="53250" name="Espace réservé du contenu 2"/>
          <p:cNvSpPr>
            <a:spLocks noGrp="1"/>
          </p:cNvSpPr>
          <p:nvPr>
            <p:ph idx="1"/>
          </p:nvPr>
        </p:nvSpPr>
        <p:spPr/>
        <p:txBody>
          <a:bodyPr/>
          <a:lstStyle/>
          <a:p>
            <a:pPr eaLnBrk="1" hangingPunct="1"/>
            <a:r>
              <a:rPr lang="fr-FR" dirty="0"/>
              <a:t>Rapport bénéfice risque toujours favorable</a:t>
            </a:r>
          </a:p>
          <a:p>
            <a:pPr eaLnBrk="1" hangingPunct="1"/>
            <a:r>
              <a:rPr lang="fr-FR" dirty="0"/>
              <a:t>Vraies contre indications rarissimes</a:t>
            </a:r>
          </a:p>
          <a:p>
            <a:pPr eaLnBrk="1" hangingPunct="1"/>
            <a:endParaRPr lang="fr-FR" dirty="0"/>
          </a:p>
          <a:p>
            <a:pPr eaLnBrk="1" hangingPunct="1"/>
            <a:r>
              <a:rPr lang="fr-FR" dirty="0"/>
              <a:t>Demander avis du médecin traitant en cas:</a:t>
            </a:r>
          </a:p>
          <a:p>
            <a:pPr lvl="1" eaLnBrk="1" hangingPunct="1"/>
            <a:r>
              <a:rPr lang="fr-FR" dirty="0"/>
              <a:t>de pathologie cardiaque ou pulmonaire</a:t>
            </a:r>
          </a:p>
          <a:p>
            <a:pPr lvl="1" eaLnBrk="1" hangingPunct="1"/>
            <a:r>
              <a:rPr lang="fr-FR" dirty="0"/>
              <a:t>de pathologie articulaire</a:t>
            </a:r>
          </a:p>
          <a:p>
            <a:pPr eaLnBrk="1" hangingPunct="1">
              <a:buFont typeface="Arial" charset="0"/>
              <a:buNone/>
            </a:pPr>
            <a:r>
              <a:rPr lang="fr-FR" dirty="0"/>
              <a:t>Pour </a:t>
            </a:r>
            <a:r>
              <a:rPr lang="fr-FR" dirty="0">
                <a:solidFill>
                  <a:srgbClr val="FF0000"/>
                </a:solidFill>
              </a:rPr>
              <a:t>adapter</a:t>
            </a:r>
            <a:r>
              <a:rPr lang="fr-FR" dirty="0"/>
              <a:t> l’activité physique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29150" y="0"/>
            <a:ext cx="4514850" cy="6858000"/>
          </a:xfrm>
          <a:prstGeom prst="rect">
            <a:avLst/>
          </a:prstGeom>
          <a:solidFill>
            <a:srgbClr val="E391E3"/>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4514850" cy="6858000"/>
          </a:xfrm>
          <a:prstGeom prst="rect">
            <a:avLst/>
          </a:prstGeom>
          <a:solidFill>
            <a:srgbClr val="BBF0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249" name="Titre 1"/>
          <p:cNvSpPr>
            <a:spLocks noGrp="1"/>
          </p:cNvSpPr>
          <p:nvPr>
            <p:ph type="title"/>
          </p:nvPr>
        </p:nvSpPr>
        <p:spPr>
          <a:xfrm>
            <a:off x="712215" y="365124"/>
            <a:ext cx="3090419" cy="1325563"/>
          </a:xfrm>
        </p:spPr>
        <p:txBody>
          <a:bodyPr/>
          <a:lstStyle/>
          <a:p>
            <a:pPr eaLnBrk="1" hangingPunct="1"/>
            <a:r>
              <a:rPr lang="fr-FR" dirty="0"/>
              <a:t>Précautions: </a:t>
            </a:r>
          </a:p>
        </p:txBody>
      </p:sp>
      <p:sp>
        <p:nvSpPr>
          <p:cNvPr id="53250" name="Espace réservé du contenu 2"/>
          <p:cNvSpPr>
            <a:spLocks noGrp="1"/>
          </p:cNvSpPr>
          <p:nvPr>
            <p:ph sz="half" idx="1"/>
          </p:nvPr>
        </p:nvSpPr>
        <p:spPr>
          <a:xfrm>
            <a:off x="314325" y="1890939"/>
            <a:ext cx="3886200" cy="3453946"/>
          </a:xfrm>
        </p:spPr>
        <p:txBody>
          <a:bodyPr>
            <a:normAutofit fontScale="92500" lnSpcReduction="20000"/>
          </a:bodyPr>
          <a:lstStyle/>
          <a:p>
            <a:pPr eaLnBrk="1" hangingPunct="1"/>
            <a:r>
              <a:rPr lang="fr-FR" sz="2400" dirty="0"/>
              <a:t>Débuter les séances en douceur</a:t>
            </a:r>
          </a:p>
          <a:p>
            <a:pPr eaLnBrk="1" hangingPunct="1"/>
            <a:endParaRPr lang="fr-FR" sz="2400" dirty="0"/>
          </a:p>
          <a:p>
            <a:pPr eaLnBrk="1" hangingPunct="1"/>
            <a:r>
              <a:rPr lang="fr-FR" sz="2400" dirty="0"/>
              <a:t>Attendre 2h après un repas </a:t>
            </a:r>
          </a:p>
          <a:p>
            <a:pPr eaLnBrk="1" hangingPunct="1"/>
            <a:endParaRPr lang="fr-FR" sz="2400" dirty="0"/>
          </a:p>
          <a:p>
            <a:pPr eaLnBrk="1" hangingPunct="1"/>
            <a:r>
              <a:rPr lang="fr-FR" sz="2400" dirty="0"/>
              <a:t>S’hydrater avant-pendant-après, même en l’absence de transpiration</a:t>
            </a:r>
          </a:p>
          <a:p>
            <a:pPr eaLnBrk="1" hangingPunct="1"/>
            <a:endParaRPr lang="fr-FR" sz="2400" dirty="0"/>
          </a:p>
        </p:txBody>
      </p:sp>
      <p:sp>
        <p:nvSpPr>
          <p:cNvPr id="2" name="Espace réservé du contenu 1">
            <a:extLst>
              <a:ext uri="{FF2B5EF4-FFF2-40B4-BE49-F238E27FC236}">
                <a16:creationId xmlns:a16="http://schemas.microsoft.com/office/drawing/2014/main" id="{B47F9ED5-2B0F-4334-84E1-BEA4615FC09B}"/>
              </a:ext>
            </a:extLst>
          </p:cNvPr>
          <p:cNvSpPr>
            <a:spLocks noGrp="1"/>
          </p:cNvSpPr>
          <p:nvPr>
            <p:ph sz="half" idx="2"/>
          </p:nvPr>
        </p:nvSpPr>
        <p:spPr>
          <a:xfrm>
            <a:off x="5693229" y="2195739"/>
            <a:ext cx="2658836" cy="2844346"/>
          </a:xfrm>
        </p:spPr>
        <p:txBody>
          <a:bodyPr>
            <a:normAutofit fontScale="92500" lnSpcReduction="20000"/>
          </a:bodyPr>
          <a:lstStyle/>
          <a:p>
            <a:pPr>
              <a:defRPr/>
            </a:pPr>
            <a:r>
              <a:rPr lang="fr-FR" sz="2400" dirty="0"/>
              <a:t>Douleur </a:t>
            </a:r>
          </a:p>
          <a:p>
            <a:pPr>
              <a:defRPr/>
            </a:pPr>
            <a:r>
              <a:rPr lang="fr-FR" sz="2400" dirty="0"/>
              <a:t>Oppression </a:t>
            </a:r>
          </a:p>
          <a:p>
            <a:pPr>
              <a:defRPr/>
            </a:pPr>
            <a:r>
              <a:rPr lang="fr-FR" sz="2400" dirty="0"/>
              <a:t>Nausées</a:t>
            </a:r>
          </a:p>
          <a:p>
            <a:pPr>
              <a:defRPr/>
            </a:pPr>
            <a:r>
              <a:rPr lang="fr-FR" sz="2400" dirty="0"/>
              <a:t>Vertige </a:t>
            </a:r>
          </a:p>
          <a:p>
            <a:pPr>
              <a:defRPr/>
            </a:pPr>
            <a:r>
              <a:rPr lang="fr-FR" sz="2400" dirty="0"/>
              <a:t>Crampe </a:t>
            </a:r>
          </a:p>
          <a:p>
            <a:pPr>
              <a:defRPr/>
            </a:pPr>
            <a:r>
              <a:rPr lang="fr-FR" sz="2400" dirty="0"/>
              <a:t>« Sueur glacée »</a:t>
            </a:r>
          </a:p>
          <a:p>
            <a:endParaRPr lang="fr-FR" sz="2400" dirty="0"/>
          </a:p>
        </p:txBody>
      </p:sp>
      <p:sp>
        <p:nvSpPr>
          <p:cNvPr id="5" name="Titre 1">
            <a:extLst>
              <a:ext uri="{FF2B5EF4-FFF2-40B4-BE49-F238E27FC236}">
                <a16:creationId xmlns:a16="http://schemas.microsoft.com/office/drawing/2014/main" id="{78E3FDE2-B030-4F5D-8CAD-2BAE6E85EEEA}"/>
              </a:ext>
            </a:extLst>
          </p:cNvPr>
          <p:cNvSpPr txBox="1">
            <a:spLocks/>
          </p:cNvSpPr>
          <p:nvPr/>
        </p:nvSpPr>
        <p:spPr>
          <a:xfrm>
            <a:off x="5614071" y="365125"/>
            <a:ext cx="29450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Arrêter si: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l="10500" r="7092"/>
          <a:stretch>
            <a:fillRect/>
          </a:stretch>
        </p:blipFill>
        <p:spPr bwMode="auto">
          <a:xfrm>
            <a:off x="42863" y="1639888"/>
            <a:ext cx="22129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l="51794"/>
          <a:stretch>
            <a:fillRect/>
          </a:stretch>
        </p:blipFill>
        <p:spPr bwMode="auto">
          <a:xfrm>
            <a:off x="2311400" y="1628775"/>
            <a:ext cx="206692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4378325" y="1639888"/>
            <a:ext cx="2159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l="6709" r="31123"/>
          <a:stretch>
            <a:fillRect/>
          </a:stretch>
        </p:blipFill>
        <p:spPr bwMode="auto">
          <a:xfrm>
            <a:off x="6613525" y="1658938"/>
            <a:ext cx="2489200"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ZoneTexte 2"/>
          <p:cNvSpPr txBox="1">
            <a:spLocks noChangeArrowheads="1"/>
          </p:cNvSpPr>
          <p:nvPr/>
        </p:nvSpPr>
        <p:spPr bwMode="auto">
          <a:xfrm>
            <a:off x="106363" y="1846263"/>
            <a:ext cx="208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400" dirty="0">
                <a:solidFill>
                  <a:schemeClr val="bg1"/>
                </a:solidFill>
                <a:latin typeface="+mj-lt"/>
              </a:rPr>
              <a:t>Endurance</a:t>
            </a:r>
            <a:r>
              <a:rPr lang="fr-FR" altLang="fr-FR" sz="2400" b="1" dirty="0">
                <a:solidFill>
                  <a:schemeClr val="bg1"/>
                </a:solidFill>
                <a:latin typeface="+mj-lt"/>
              </a:rPr>
              <a:t> </a:t>
            </a:r>
          </a:p>
        </p:txBody>
      </p:sp>
      <p:sp>
        <p:nvSpPr>
          <p:cNvPr id="51207" name="ZoneTexte 10"/>
          <p:cNvSpPr txBox="1">
            <a:spLocks noChangeArrowheads="1"/>
          </p:cNvSpPr>
          <p:nvPr/>
        </p:nvSpPr>
        <p:spPr bwMode="auto">
          <a:xfrm>
            <a:off x="2489200" y="1679575"/>
            <a:ext cx="1914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b="1" dirty="0">
                <a:latin typeface="+mj-lt"/>
              </a:rPr>
              <a:t>Musculation  </a:t>
            </a:r>
          </a:p>
        </p:txBody>
      </p:sp>
      <p:sp>
        <p:nvSpPr>
          <p:cNvPr id="13" name="ZoneTexte 12"/>
          <p:cNvSpPr txBox="1"/>
          <p:nvPr/>
        </p:nvSpPr>
        <p:spPr>
          <a:xfrm rot="5400000">
            <a:off x="5000659" y="3508367"/>
            <a:ext cx="2677656" cy="209649"/>
          </a:xfrm>
          <a:prstGeom prst="rect">
            <a:avLst/>
          </a:prstGeom>
          <a:noFill/>
        </p:spPr>
        <p:txBody>
          <a:bodyPr vert="vert270">
            <a:spAutoFit/>
          </a:bodyPr>
          <a:lstStyle/>
          <a:p>
            <a:pPr>
              <a:defRPr/>
            </a:pPr>
            <a:r>
              <a:rPr lang="fr-FR" b="1" dirty="0" err="1">
                <a:latin typeface="+mj-lt"/>
                <a:cs typeface="Andalus" panose="02020603050405020304" pitchFamily="18" charset="-78"/>
              </a:rPr>
              <a:t>Equi</a:t>
            </a:r>
            <a:endParaRPr lang="fr-FR" b="1" dirty="0">
              <a:latin typeface="+mj-lt"/>
              <a:cs typeface="Andalus" panose="02020603050405020304" pitchFamily="18" charset="-78"/>
            </a:endParaRPr>
          </a:p>
          <a:p>
            <a:pPr>
              <a:defRPr/>
            </a:pPr>
            <a:r>
              <a:rPr lang="fr-FR" b="1" dirty="0">
                <a:latin typeface="+mj-lt"/>
                <a:cs typeface="Andalus" panose="02020603050405020304" pitchFamily="18" charset="-78"/>
              </a:rPr>
              <a:t>L</a:t>
            </a:r>
          </a:p>
          <a:p>
            <a:pPr>
              <a:defRPr/>
            </a:pPr>
            <a:r>
              <a:rPr lang="fr-FR" b="1" dirty="0" err="1">
                <a:latin typeface="+mj-lt"/>
                <a:cs typeface="Andalus" panose="02020603050405020304" pitchFamily="18" charset="-78"/>
              </a:rPr>
              <a:t>ibre</a:t>
            </a:r>
            <a:r>
              <a:rPr lang="fr-FR" b="1" dirty="0">
                <a:latin typeface="+mj-lt"/>
                <a:cs typeface="Andalus" panose="02020603050405020304" pitchFamily="18" charset="-78"/>
              </a:rPr>
              <a:t>  </a:t>
            </a:r>
          </a:p>
        </p:txBody>
      </p:sp>
      <p:sp>
        <p:nvSpPr>
          <p:cNvPr id="51209" name="ZoneTexte 13"/>
          <p:cNvSpPr txBox="1">
            <a:spLocks noChangeArrowheads="1"/>
          </p:cNvSpPr>
          <p:nvPr/>
        </p:nvSpPr>
        <p:spPr bwMode="auto">
          <a:xfrm>
            <a:off x="6613525" y="4735513"/>
            <a:ext cx="2530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dirty="0">
                <a:latin typeface="+mj-lt"/>
              </a:rPr>
              <a:t>Souplesse  </a:t>
            </a:r>
          </a:p>
        </p:txBody>
      </p:sp>
      <p:sp>
        <p:nvSpPr>
          <p:cNvPr id="51210" name="ZoneTexte 4"/>
          <p:cNvSpPr txBox="1">
            <a:spLocks noChangeArrowheads="1"/>
          </p:cNvSpPr>
          <p:nvPr/>
        </p:nvSpPr>
        <p:spPr bwMode="auto">
          <a:xfrm>
            <a:off x="111125" y="476250"/>
            <a:ext cx="888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a:t>Panacher l’activité physique dans la semaine parmi:</a:t>
            </a:r>
          </a:p>
        </p:txBody>
      </p:sp>
      <p:sp>
        <p:nvSpPr>
          <p:cNvPr id="51211" name="ZoneTexte 5"/>
          <p:cNvSpPr txBox="1">
            <a:spLocks noChangeArrowheads="1"/>
          </p:cNvSpPr>
          <p:nvPr/>
        </p:nvSpPr>
        <p:spPr bwMode="auto">
          <a:xfrm>
            <a:off x="111125" y="5949950"/>
            <a:ext cx="214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a:t>2h30 par semaine</a:t>
            </a:r>
          </a:p>
        </p:txBody>
      </p:sp>
      <p:sp>
        <p:nvSpPr>
          <p:cNvPr id="51212" name="ZoneTexte 17"/>
          <p:cNvSpPr txBox="1">
            <a:spLocks noChangeArrowheads="1"/>
          </p:cNvSpPr>
          <p:nvPr/>
        </p:nvSpPr>
        <p:spPr bwMode="auto">
          <a:xfrm>
            <a:off x="2347913" y="5949950"/>
            <a:ext cx="214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dirty="0"/>
              <a:t>X3-5 par semaine</a:t>
            </a:r>
          </a:p>
        </p:txBody>
      </p:sp>
      <p:sp>
        <p:nvSpPr>
          <p:cNvPr id="51213" name="ZoneTexte 18"/>
          <p:cNvSpPr txBox="1">
            <a:spLocks noChangeArrowheads="1"/>
          </p:cNvSpPr>
          <p:nvPr/>
        </p:nvSpPr>
        <p:spPr bwMode="auto">
          <a:xfrm>
            <a:off x="4427538" y="5949950"/>
            <a:ext cx="214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dirty="0"/>
              <a:t>X2 par semaine</a:t>
            </a:r>
          </a:p>
        </p:txBody>
      </p:sp>
      <p:sp>
        <p:nvSpPr>
          <p:cNvPr id="51214" name="ZoneTexte 19"/>
          <p:cNvSpPr txBox="1">
            <a:spLocks noChangeArrowheads="1"/>
          </p:cNvSpPr>
          <p:nvPr/>
        </p:nvSpPr>
        <p:spPr bwMode="auto">
          <a:xfrm>
            <a:off x="6792913" y="5949950"/>
            <a:ext cx="2144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a:t>X2 par semaine</a:t>
            </a:r>
          </a:p>
        </p:txBody>
      </p:sp>
    </p:spTree>
    <p:extLst>
      <p:ext uri="{BB962C8B-B14F-4D97-AF65-F5344CB8AC3E}">
        <p14:creationId xmlns:p14="http://schemas.microsoft.com/office/powerpoint/2010/main" val="2172877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ADD210-1FA1-48CE-9419-7F148D9F6EC1}"/>
              </a:ext>
            </a:extLst>
          </p:cNvPr>
          <p:cNvSpPr>
            <a:spLocks noGrp="1"/>
          </p:cNvSpPr>
          <p:nvPr>
            <p:ph type="title"/>
          </p:nvPr>
        </p:nvSpPr>
        <p:spPr>
          <a:xfrm>
            <a:off x="628650" y="47624"/>
            <a:ext cx="7886700" cy="1325563"/>
          </a:xfrm>
        </p:spPr>
        <p:txBody>
          <a:bodyPr/>
          <a:lstStyle/>
          <a:p>
            <a:r>
              <a:rPr lang="fr-FR" dirty="0"/>
              <a:t>Les bénéfices de l’activité physique</a:t>
            </a:r>
          </a:p>
        </p:txBody>
      </p:sp>
      <p:sp>
        <p:nvSpPr>
          <p:cNvPr id="3" name="Espace réservé du contenu 2">
            <a:extLst>
              <a:ext uri="{FF2B5EF4-FFF2-40B4-BE49-F238E27FC236}">
                <a16:creationId xmlns:a16="http://schemas.microsoft.com/office/drawing/2014/main" id="{960499EB-4993-4C15-9B75-B99E6AF67067}"/>
              </a:ext>
            </a:extLst>
          </p:cNvPr>
          <p:cNvSpPr>
            <a:spLocks noGrp="1"/>
          </p:cNvSpPr>
          <p:nvPr>
            <p:ph idx="1"/>
          </p:nvPr>
        </p:nvSpPr>
        <p:spPr>
          <a:xfrm>
            <a:off x="628650" y="1825625"/>
            <a:ext cx="7886700" cy="3685942"/>
          </a:xfrm>
        </p:spPr>
        <p:txBody>
          <a:bodyPr>
            <a:normAutofit fontScale="92500" lnSpcReduction="20000"/>
          </a:bodyPr>
          <a:lstStyle/>
          <a:p>
            <a:r>
              <a:rPr lang="fr-FR" sz="2400" dirty="0"/>
              <a:t>Diminution de l’</a:t>
            </a:r>
            <a:r>
              <a:rPr lang="fr-FR" sz="2400" dirty="0" err="1"/>
              <a:t>osteoporose</a:t>
            </a:r>
            <a:endParaRPr lang="fr-FR" sz="2400" dirty="0"/>
          </a:p>
          <a:p>
            <a:r>
              <a:rPr lang="fr-FR" sz="2400" dirty="0"/>
              <a:t>Diminution du risque de perte d’autonomie</a:t>
            </a:r>
          </a:p>
          <a:p>
            <a:r>
              <a:rPr lang="fr-FR" sz="2400" dirty="0"/>
              <a:t>Diminution du risque de chute</a:t>
            </a:r>
          </a:p>
          <a:p>
            <a:r>
              <a:rPr lang="fr-FR" sz="2400" dirty="0"/>
              <a:t>Diminution des douleurs en cas d’arthrose</a:t>
            </a:r>
          </a:p>
          <a:p>
            <a:r>
              <a:rPr lang="fr-FR" sz="2400" dirty="0"/>
              <a:t>Amélioration de la qualité de vie</a:t>
            </a:r>
          </a:p>
          <a:p>
            <a:r>
              <a:rPr lang="fr-FR" sz="2400" dirty="0"/>
              <a:t>Amélioration de l’estime de soi</a:t>
            </a:r>
          </a:p>
          <a:p>
            <a:r>
              <a:rPr lang="fr-FR" sz="2400" dirty="0"/>
              <a:t>Amélioration de la qualité du sommeil</a:t>
            </a:r>
          </a:p>
          <a:p>
            <a:endParaRPr lang="fr-FR" sz="2400" dirty="0"/>
          </a:p>
          <a:p>
            <a:r>
              <a:rPr lang="fr-FR" sz="2400" dirty="0"/>
              <a:t>Amélioration de l’espérance de vie</a:t>
            </a:r>
          </a:p>
          <a:p>
            <a:endParaRPr lang="fr-FR" sz="2400" dirty="0"/>
          </a:p>
          <a:p>
            <a:endParaRPr lang="fr-FR" sz="2400" dirty="0"/>
          </a:p>
        </p:txBody>
      </p:sp>
      <p:sp>
        <p:nvSpPr>
          <p:cNvPr id="4" name="ZoneTexte 3">
            <a:extLst>
              <a:ext uri="{FF2B5EF4-FFF2-40B4-BE49-F238E27FC236}">
                <a16:creationId xmlns:a16="http://schemas.microsoft.com/office/drawing/2014/main" id="{E8B07C39-F030-402C-A402-CB6A2300D6AD}"/>
              </a:ext>
            </a:extLst>
          </p:cNvPr>
          <p:cNvSpPr txBox="1"/>
          <p:nvPr/>
        </p:nvSpPr>
        <p:spPr>
          <a:xfrm>
            <a:off x="6538577" y="3590551"/>
            <a:ext cx="2485680" cy="461665"/>
          </a:xfrm>
          <a:prstGeom prst="rect">
            <a:avLst/>
          </a:prstGeom>
          <a:noFill/>
        </p:spPr>
        <p:txBody>
          <a:bodyPr wrap="none" rtlCol="0">
            <a:spAutoFit/>
          </a:bodyPr>
          <a:lstStyle/>
          <a:p>
            <a:r>
              <a:rPr lang="fr-FR" sz="2400" dirty="0">
                <a:solidFill>
                  <a:srgbClr val="FF0000"/>
                </a:solidFill>
              </a:rPr>
              <a:t>Quel que soit l’âge</a:t>
            </a:r>
          </a:p>
        </p:txBody>
      </p:sp>
      <p:pic>
        <p:nvPicPr>
          <p:cNvPr id="5" name="Picture 4" descr="http://i1.mirror.co.uk/incoming/article5295414.ece/ALTERNATES/s1200/PAY-Dr-Charles-Eugster.jpg">
            <a:extLst>
              <a:ext uri="{FF2B5EF4-FFF2-40B4-BE49-F238E27FC236}">
                <a16:creationId xmlns:a16="http://schemas.microsoft.com/office/drawing/2014/main" id="{1E95967F-4E24-4DFF-AC7C-C9FDEC89A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303" y="5299959"/>
            <a:ext cx="2967697" cy="155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p:nvSpPr>
        <p:spPr>
          <a:xfrm>
            <a:off x="261257" y="1524000"/>
            <a:ext cx="5769429" cy="4158343"/>
          </a:xfrm>
          <a:prstGeom prst="wedgeRoundRectCallout">
            <a:avLst>
              <a:gd name="adj1" fmla="val 71042"/>
              <a:gd name="adj2" fmla="val 36814"/>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531429" y="3341914"/>
            <a:ext cx="2492828" cy="958941"/>
          </a:xfrm>
          <a:prstGeom prst="wedgeRoundRectCallout">
            <a:avLst>
              <a:gd name="adj1" fmla="val 5781"/>
              <a:gd name="adj2" fmla="val 130384"/>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60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32049-E458-62E9-F164-DCDE44AD3F11}"/>
              </a:ext>
            </a:extLst>
          </p:cNvPr>
          <p:cNvSpPr>
            <a:spLocks noGrp="1"/>
          </p:cNvSpPr>
          <p:nvPr>
            <p:ph type="title"/>
          </p:nvPr>
        </p:nvSpPr>
        <p:spPr/>
        <p:txBody>
          <a:bodyPr/>
          <a:lstStyle/>
          <a:p>
            <a:r>
              <a:rPr lang="fr-FR" dirty="0"/>
              <a:t>Prévenir la fragilité</a:t>
            </a:r>
          </a:p>
        </p:txBody>
      </p:sp>
      <p:sp>
        <p:nvSpPr>
          <p:cNvPr id="3" name="Espace réservé du contenu 2">
            <a:extLst>
              <a:ext uri="{FF2B5EF4-FFF2-40B4-BE49-F238E27FC236}">
                <a16:creationId xmlns:a16="http://schemas.microsoft.com/office/drawing/2014/main" id="{AA4454FC-42C3-9618-D0B7-93B78210EA6E}"/>
              </a:ext>
            </a:extLst>
          </p:cNvPr>
          <p:cNvSpPr>
            <a:spLocks noGrp="1"/>
          </p:cNvSpPr>
          <p:nvPr>
            <p:ph idx="1"/>
          </p:nvPr>
        </p:nvSpPr>
        <p:spPr/>
        <p:txBody>
          <a:bodyPr/>
          <a:lstStyle/>
          <a:p>
            <a:r>
              <a:rPr lang="fr-FR" sz="1800" dirty="0">
                <a:solidFill>
                  <a:srgbClr val="FF0000"/>
                </a:solidFill>
              </a:rPr>
              <a:t>Conserver un bon état nutritionnel</a:t>
            </a:r>
          </a:p>
          <a:p>
            <a:endParaRPr lang="fr-FR" dirty="0"/>
          </a:p>
        </p:txBody>
      </p:sp>
    </p:spTree>
    <p:extLst>
      <p:ext uri="{BB962C8B-B14F-4D97-AF65-F5344CB8AC3E}">
        <p14:creationId xmlns:p14="http://schemas.microsoft.com/office/powerpoint/2010/main" val="63723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4A6FF-ABC0-5B14-EE48-E43E6D273F69}"/>
              </a:ext>
            </a:extLst>
          </p:cNvPr>
          <p:cNvSpPr>
            <a:spLocks noGrp="1"/>
          </p:cNvSpPr>
          <p:nvPr>
            <p:ph type="title"/>
          </p:nvPr>
        </p:nvSpPr>
        <p:spPr/>
        <p:txBody>
          <a:bodyPr/>
          <a:lstStyle/>
          <a:p>
            <a:r>
              <a:rPr lang="fr-FR" dirty="0"/>
              <a:t>Manger trop ou pas assez?</a:t>
            </a:r>
          </a:p>
        </p:txBody>
      </p:sp>
      <p:sp>
        <p:nvSpPr>
          <p:cNvPr id="3" name="Espace réservé du contenu 2">
            <a:extLst>
              <a:ext uri="{FF2B5EF4-FFF2-40B4-BE49-F238E27FC236}">
                <a16:creationId xmlns:a16="http://schemas.microsoft.com/office/drawing/2014/main" id="{F77A30E9-B13B-2CDE-0612-C3AF5643343A}"/>
              </a:ext>
            </a:extLst>
          </p:cNvPr>
          <p:cNvSpPr>
            <a:spLocks noGrp="1"/>
          </p:cNvSpPr>
          <p:nvPr>
            <p:ph idx="1"/>
          </p:nvPr>
        </p:nvSpPr>
        <p:spPr/>
        <p:txBody>
          <a:bodyPr/>
          <a:lstStyle/>
          <a:p>
            <a:r>
              <a:rPr lang="fr-FR" dirty="0"/>
              <a:t>Jusqu’à 70 ans: éviter de grossir (risque cardiovasculaire)</a:t>
            </a:r>
          </a:p>
          <a:p>
            <a:pPr marL="0" indent="0">
              <a:buNone/>
            </a:pPr>
            <a:endParaRPr lang="fr-FR" dirty="0"/>
          </a:p>
          <a:p>
            <a:r>
              <a:rPr lang="fr-FR" dirty="0"/>
              <a:t>À partir de 70 ans: éviter de maigrir (risque de dénutrition)</a:t>
            </a:r>
          </a:p>
        </p:txBody>
      </p:sp>
      <p:pic>
        <p:nvPicPr>
          <p:cNvPr id="4" name="Picture 2">
            <a:extLst>
              <a:ext uri="{FF2B5EF4-FFF2-40B4-BE49-F238E27FC236}">
                <a16:creationId xmlns:a16="http://schemas.microsoft.com/office/drawing/2014/main" id="{18490FA8-A24E-2DA1-7F85-6BB46A88D0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121706"/>
            <a:ext cx="2352262" cy="176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F641EE53-6A2E-F9FE-8D2F-FC8E37178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995692"/>
            <a:ext cx="242652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70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lang="fr-FR" altLang="fr-FR"/>
              <a:t>Besoins nutritionnels</a:t>
            </a:r>
          </a:p>
        </p:txBody>
      </p:sp>
      <p:sp>
        <p:nvSpPr>
          <p:cNvPr id="39939" name="Espace réservé du texte 2"/>
          <p:cNvSpPr>
            <a:spLocks noGrp="1"/>
          </p:cNvSpPr>
          <p:nvPr>
            <p:ph type="body" idx="1"/>
          </p:nvPr>
        </p:nvSpPr>
        <p:spPr>
          <a:xfrm>
            <a:off x="316706" y="1844966"/>
            <a:ext cx="3657600" cy="640080"/>
          </a:xfrm>
        </p:spPr>
        <p:txBody>
          <a:bodyPr/>
          <a:lstStyle/>
          <a:p>
            <a:pPr algn="ctr"/>
            <a:r>
              <a:rPr lang="fr-FR" altLang="fr-FR" dirty="0"/>
              <a:t>« CHRONIQUE »</a:t>
            </a:r>
          </a:p>
        </p:txBody>
      </p:sp>
      <p:sp>
        <p:nvSpPr>
          <p:cNvPr id="39940" name="Espace réservé du contenu 3"/>
          <p:cNvSpPr>
            <a:spLocks noGrp="1"/>
          </p:cNvSpPr>
          <p:nvPr>
            <p:ph sz="half" idx="2"/>
          </p:nvPr>
        </p:nvSpPr>
        <p:spPr>
          <a:xfrm>
            <a:off x="722313" y="2589244"/>
            <a:ext cx="3657600" cy="3200400"/>
          </a:xfrm>
        </p:spPr>
        <p:txBody>
          <a:bodyPr>
            <a:normAutofit/>
          </a:bodyPr>
          <a:lstStyle/>
          <a:p>
            <a:r>
              <a:rPr lang="fr-FR" altLang="fr-FR" dirty="0"/>
              <a:t>&gt;30kcal/kg/jour </a:t>
            </a:r>
          </a:p>
          <a:p>
            <a:pPr marL="457200" lvl="1" indent="0">
              <a:buFont typeface="Arial" charset="0"/>
              <a:buNone/>
            </a:pPr>
            <a:r>
              <a:rPr lang="fr-FR" altLang="fr-FR" dirty="0"/>
              <a:t>F: 1600-2000kcal</a:t>
            </a:r>
          </a:p>
          <a:p>
            <a:pPr marL="457200" lvl="1" indent="0">
              <a:buFont typeface="Arial" charset="0"/>
              <a:buNone/>
            </a:pPr>
            <a:r>
              <a:rPr lang="fr-FR" altLang="fr-FR" dirty="0"/>
              <a:t>H: 2000-2400kcal</a:t>
            </a:r>
          </a:p>
          <a:p>
            <a:r>
              <a:rPr lang="fr-FR" altLang="fr-FR" dirty="0"/>
              <a:t>Protéines 1g/kg/jour</a:t>
            </a:r>
          </a:p>
        </p:txBody>
      </p:sp>
      <p:sp>
        <p:nvSpPr>
          <p:cNvPr id="39941" name="Espace réservé du texte 4"/>
          <p:cNvSpPr>
            <a:spLocks noGrp="1"/>
          </p:cNvSpPr>
          <p:nvPr>
            <p:ph type="body" sz="quarter" idx="3"/>
          </p:nvPr>
        </p:nvSpPr>
        <p:spPr>
          <a:xfrm>
            <a:off x="4754880" y="1844966"/>
            <a:ext cx="3657600" cy="640080"/>
          </a:xfrm>
        </p:spPr>
        <p:txBody>
          <a:bodyPr/>
          <a:lstStyle/>
          <a:p>
            <a:pPr algn="ctr"/>
            <a:r>
              <a:rPr lang="fr-FR" altLang="fr-FR" dirty="0"/>
              <a:t>« STRESS AIGU »</a:t>
            </a:r>
          </a:p>
        </p:txBody>
      </p:sp>
      <p:sp>
        <p:nvSpPr>
          <p:cNvPr id="39942" name="Espace réservé du contenu 5"/>
          <p:cNvSpPr>
            <a:spLocks noGrp="1"/>
          </p:cNvSpPr>
          <p:nvPr>
            <p:ph sz="quarter" idx="4"/>
          </p:nvPr>
        </p:nvSpPr>
        <p:spPr>
          <a:xfrm>
            <a:off x="4746366" y="2565400"/>
            <a:ext cx="3657600" cy="3200400"/>
          </a:xfrm>
        </p:spPr>
        <p:txBody>
          <a:bodyPr>
            <a:normAutofit/>
          </a:bodyPr>
          <a:lstStyle/>
          <a:p>
            <a:r>
              <a:rPr lang="fr-FR" altLang="fr-FR" dirty="0"/>
              <a:t>Pendant la durée de la pathologie aigue</a:t>
            </a:r>
          </a:p>
          <a:p>
            <a:r>
              <a:rPr lang="fr-FR" altLang="fr-FR" dirty="0"/>
              <a:t>&gt;35kcal/kg/jour </a:t>
            </a:r>
          </a:p>
          <a:p>
            <a:pPr marL="457200" lvl="1" indent="0">
              <a:buFont typeface="Arial" charset="0"/>
              <a:buNone/>
            </a:pPr>
            <a:r>
              <a:rPr lang="fr-FR" altLang="fr-FR" dirty="0"/>
              <a:t>F: 1800-2300kcal</a:t>
            </a:r>
          </a:p>
          <a:p>
            <a:pPr marL="457200" lvl="1" indent="0">
              <a:buFont typeface="Arial" charset="0"/>
              <a:buNone/>
            </a:pPr>
            <a:r>
              <a:rPr lang="fr-FR" altLang="fr-FR" dirty="0"/>
              <a:t>H: 2300-2800kcal</a:t>
            </a:r>
          </a:p>
          <a:p>
            <a:r>
              <a:rPr lang="fr-FR" altLang="fr-FR" dirty="0"/>
              <a:t>Protéines 1,5g/kg/jour</a:t>
            </a:r>
          </a:p>
          <a:p>
            <a:pPr marL="0" indent="0">
              <a:buNone/>
            </a:pPr>
            <a:endParaRPr lang="fr-FR" altLang="fr-FR" dirty="0"/>
          </a:p>
        </p:txBody>
      </p:sp>
      <p:pic>
        <p:nvPicPr>
          <p:cNvPr id="39943" name="Picture 2" descr="http://www.socoparestauration.fr/live/img/bdd/phototheque/thumbnails/SH_strie_oblong_cru4.jpg"/>
          <p:cNvPicPr>
            <a:picLocks noChangeAspect="1" noChangeArrowheads="1"/>
          </p:cNvPicPr>
          <p:nvPr/>
        </p:nvPicPr>
        <p:blipFill>
          <a:blip r:embed="rId2">
            <a:extLst>
              <a:ext uri="{28A0092B-C50C-407E-A947-70E740481C1C}">
                <a14:useLocalDpi xmlns:a14="http://schemas.microsoft.com/office/drawing/2010/main" val="0"/>
              </a:ext>
            </a:extLst>
          </a:blip>
          <a:srcRect l="19394" t="9764"/>
          <a:stretch>
            <a:fillRect/>
          </a:stretch>
        </p:blipFill>
        <p:spPr bwMode="auto">
          <a:xfrm>
            <a:off x="1677988" y="4868863"/>
            <a:ext cx="5492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descr="http://www.tabledescalories.com/photos/aliments/1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599113"/>
            <a:ext cx="5635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4" descr="http://www.tabledescalories.com/photos/aliments/1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25" y="5599113"/>
            <a:ext cx="5635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4" descr="http://www.tabledescalories.com/photos/aliments/1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5594350"/>
            <a:ext cx="5635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6" descr="http://www.leaderpricekids.fr/FCKeditor/UserFiles/Image/bol-de-lait%281%29.png"/>
          <p:cNvPicPr>
            <a:picLocks noChangeAspect="1" noChangeArrowheads="1"/>
          </p:cNvPicPr>
          <p:nvPr/>
        </p:nvPicPr>
        <p:blipFill>
          <a:blip r:embed="rId4">
            <a:extLst>
              <a:ext uri="{28A0092B-C50C-407E-A947-70E740481C1C}">
                <a14:useLocalDpi xmlns:a14="http://schemas.microsoft.com/office/drawing/2010/main" val="0"/>
              </a:ext>
            </a:extLst>
          </a:blip>
          <a:srcRect b="16904"/>
          <a:stretch>
            <a:fillRect/>
          </a:stretch>
        </p:blipFill>
        <p:spPr bwMode="auto">
          <a:xfrm>
            <a:off x="250825" y="5080000"/>
            <a:ext cx="9048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8" descr="http://www.1regime.fr/calories/images/calorie-emment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463" y="5594350"/>
            <a:ext cx="7191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0" descr="http://www.journaldunet.com/economie/magazine/enquete/pour-un-euro-qu-est-ce-qu-on-a/image/tranche-jambon-101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879975"/>
            <a:ext cx="77311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ZoneTexte 6"/>
          <p:cNvSpPr txBox="1">
            <a:spLocks noChangeArrowheads="1"/>
          </p:cNvSpPr>
          <p:nvPr/>
        </p:nvSpPr>
        <p:spPr bwMode="auto">
          <a:xfrm>
            <a:off x="193675" y="5483225"/>
            <a:ext cx="528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10g</a:t>
            </a:r>
          </a:p>
        </p:txBody>
      </p:sp>
      <p:sp>
        <p:nvSpPr>
          <p:cNvPr id="39951" name="ZoneTexte 14"/>
          <p:cNvSpPr txBox="1">
            <a:spLocks noChangeArrowheads="1"/>
          </p:cNvSpPr>
          <p:nvPr/>
        </p:nvSpPr>
        <p:spPr bwMode="auto">
          <a:xfrm>
            <a:off x="3543300" y="4729163"/>
            <a:ext cx="40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5g</a:t>
            </a:r>
          </a:p>
        </p:txBody>
      </p:sp>
      <p:sp>
        <p:nvSpPr>
          <p:cNvPr id="39952" name="ZoneTexte 15"/>
          <p:cNvSpPr txBox="1">
            <a:spLocks noChangeArrowheads="1"/>
          </p:cNvSpPr>
          <p:nvPr/>
        </p:nvSpPr>
        <p:spPr bwMode="auto">
          <a:xfrm>
            <a:off x="1617663" y="5875338"/>
            <a:ext cx="528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10g</a:t>
            </a:r>
          </a:p>
        </p:txBody>
      </p:sp>
      <p:sp>
        <p:nvSpPr>
          <p:cNvPr id="39953" name="ZoneTexte 16"/>
          <p:cNvSpPr txBox="1">
            <a:spLocks noChangeArrowheads="1"/>
          </p:cNvSpPr>
          <p:nvPr/>
        </p:nvSpPr>
        <p:spPr bwMode="auto">
          <a:xfrm>
            <a:off x="3806825" y="5916613"/>
            <a:ext cx="52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10g</a:t>
            </a:r>
          </a:p>
        </p:txBody>
      </p:sp>
      <p:sp>
        <p:nvSpPr>
          <p:cNvPr id="39954" name="ZoneTexte 7"/>
          <p:cNvSpPr txBox="1">
            <a:spLocks noChangeArrowheads="1"/>
          </p:cNvSpPr>
          <p:nvPr/>
        </p:nvSpPr>
        <p:spPr bwMode="auto">
          <a:xfrm>
            <a:off x="1500188" y="4729163"/>
            <a:ext cx="52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20g</a:t>
            </a:r>
          </a:p>
        </p:txBody>
      </p:sp>
      <p:sp>
        <p:nvSpPr>
          <p:cNvPr id="39955" name="ZoneTexte 18"/>
          <p:cNvSpPr txBox="1">
            <a:spLocks noChangeArrowheads="1"/>
          </p:cNvSpPr>
          <p:nvPr/>
        </p:nvSpPr>
        <p:spPr bwMode="auto">
          <a:xfrm>
            <a:off x="2708275" y="5880100"/>
            <a:ext cx="41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t>5g</a:t>
            </a:r>
          </a:p>
        </p:txBody>
      </p:sp>
      <p:sp>
        <p:nvSpPr>
          <p:cNvPr id="11" name="Ellipse 10"/>
          <p:cNvSpPr/>
          <p:nvPr/>
        </p:nvSpPr>
        <p:spPr>
          <a:xfrm>
            <a:off x="107950" y="4292600"/>
            <a:ext cx="4679950" cy="2449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9957" name="ZoneTexte 11"/>
          <p:cNvSpPr txBox="1">
            <a:spLocks noChangeArrowheads="1"/>
          </p:cNvSpPr>
          <p:nvPr/>
        </p:nvSpPr>
        <p:spPr bwMode="auto">
          <a:xfrm>
            <a:off x="2349500" y="4068763"/>
            <a:ext cx="7175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a:solidFill>
                  <a:srgbClr val="002060"/>
                </a:solidFill>
              </a:rPr>
              <a:t>60g</a:t>
            </a:r>
          </a:p>
        </p:txBody>
      </p:sp>
    </p:spTree>
    <p:extLst>
      <p:ext uri="{BB962C8B-B14F-4D97-AF65-F5344CB8AC3E}">
        <p14:creationId xmlns:p14="http://schemas.microsoft.com/office/powerpoint/2010/main" val="194132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 y="770965"/>
            <a:ext cx="9140940" cy="6087035"/>
          </a:xfrm>
          <a:prstGeom prst="rect">
            <a:avLst/>
          </a:prstGeom>
        </p:spPr>
      </p:pic>
      <p:pic>
        <p:nvPicPr>
          <p:cNvPr id="5" name="Image 4">
            <a:extLst>
              <a:ext uri="{FF2B5EF4-FFF2-40B4-BE49-F238E27FC236}">
                <a16:creationId xmlns:a16="http://schemas.microsoft.com/office/drawing/2014/main" id="{AC7086DD-6D1C-46FE-9A97-16963EA1971E}"/>
              </a:ext>
            </a:extLst>
          </p:cNvPr>
          <p:cNvPicPr>
            <a:picLocks noChangeAspect="1"/>
          </p:cNvPicPr>
          <p:nvPr/>
        </p:nvPicPr>
        <p:blipFill>
          <a:blip r:embed="rId3"/>
          <a:stretch>
            <a:fillRect/>
          </a:stretch>
        </p:blipFill>
        <p:spPr>
          <a:xfrm>
            <a:off x="5379645" y="884651"/>
            <a:ext cx="3638026" cy="2728519"/>
          </a:xfrm>
          <a:prstGeom prst="rect">
            <a:avLst/>
          </a:prstGeom>
        </p:spPr>
      </p:pic>
      <p:sp>
        <p:nvSpPr>
          <p:cNvPr id="2" name="Titre 1">
            <a:extLst>
              <a:ext uri="{FF2B5EF4-FFF2-40B4-BE49-F238E27FC236}">
                <a16:creationId xmlns:a16="http://schemas.microsoft.com/office/drawing/2014/main" id="{E034B9B0-0B89-46C9-9F64-BC718E9A1A67}"/>
              </a:ext>
            </a:extLst>
          </p:cNvPr>
          <p:cNvSpPr>
            <a:spLocks noGrp="1"/>
          </p:cNvSpPr>
          <p:nvPr>
            <p:ph type="title"/>
          </p:nvPr>
        </p:nvSpPr>
        <p:spPr>
          <a:xfrm>
            <a:off x="3060" y="33578"/>
            <a:ext cx="7886700" cy="735116"/>
          </a:xfrm>
        </p:spPr>
        <p:txBody>
          <a:bodyPr/>
          <a:lstStyle/>
          <a:p>
            <a:r>
              <a:rPr lang="fr-FR" dirty="0"/>
              <a:t>En cas de maladie aigue</a:t>
            </a:r>
          </a:p>
        </p:txBody>
      </p:sp>
      <p:sp>
        <p:nvSpPr>
          <p:cNvPr id="3" name="Espace réservé du contenu 2">
            <a:extLst>
              <a:ext uri="{FF2B5EF4-FFF2-40B4-BE49-F238E27FC236}">
                <a16:creationId xmlns:a16="http://schemas.microsoft.com/office/drawing/2014/main" id="{F13E2D7F-C30F-4BE0-88F1-BC2900F221B1}"/>
              </a:ext>
            </a:extLst>
          </p:cNvPr>
          <p:cNvSpPr>
            <a:spLocks noGrp="1"/>
          </p:cNvSpPr>
          <p:nvPr>
            <p:ph idx="1"/>
          </p:nvPr>
        </p:nvSpPr>
        <p:spPr>
          <a:xfrm>
            <a:off x="458321" y="2060518"/>
            <a:ext cx="4624668" cy="2201908"/>
          </a:xfrm>
          <a:solidFill>
            <a:schemeClr val="bg1">
              <a:alpha val="51000"/>
            </a:schemeClr>
          </a:solidFill>
        </p:spPr>
        <p:txBody>
          <a:bodyPr>
            <a:normAutofit fontScale="85000" lnSpcReduction="10000"/>
          </a:bodyPr>
          <a:lstStyle/>
          <a:p>
            <a:r>
              <a:rPr lang="fr-FR" sz="2000" dirty="0"/>
              <a:t>En cas d’infection (infection urinaire, grippe, pneumonie…), de fracture, d’accident cardiovasculaire, d’hospitalisation, d’opération…</a:t>
            </a:r>
          </a:p>
          <a:p>
            <a:r>
              <a:rPr lang="fr-FR" sz="2000" dirty="0"/>
              <a:t>Risque majeur de maigrir au détriment de la masse musculaire (« on paye sa guérison avec ses muscles »)</a:t>
            </a:r>
          </a:p>
        </p:txBody>
      </p:sp>
      <p:sp>
        <p:nvSpPr>
          <p:cNvPr id="4" name="ZoneTexte 3">
            <a:extLst>
              <a:ext uri="{FF2B5EF4-FFF2-40B4-BE49-F238E27FC236}">
                <a16:creationId xmlns:a16="http://schemas.microsoft.com/office/drawing/2014/main" id="{73C0AC0D-0039-4AB0-8FF9-8A2AFBB629FC}"/>
              </a:ext>
            </a:extLst>
          </p:cNvPr>
          <p:cNvSpPr txBox="1"/>
          <p:nvPr/>
        </p:nvSpPr>
        <p:spPr>
          <a:xfrm>
            <a:off x="458322" y="4744605"/>
            <a:ext cx="4624668" cy="1631216"/>
          </a:xfrm>
          <a:prstGeom prst="rect">
            <a:avLst/>
          </a:prstGeom>
          <a:solidFill>
            <a:schemeClr val="bg1">
              <a:alpha val="51000"/>
            </a:schemeClr>
          </a:solidFill>
        </p:spPr>
        <p:txBody>
          <a:bodyPr wrap="square" rtlCol="0">
            <a:spAutoFit/>
          </a:bodyPr>
          <a:lstStyle/>
          <a:p>
            <a:endParaRPr lang="fr-FR" sz="2000" dirty="0">
              <a:solidFill>
                <a:schemeClr val="accent6">
                  <a:lumMod val="75000"/>
                </a:schemeClr>
              </a:solidFill>
            </a:endParaRPr>
          </a:p>
          <a:p>
            <a:r>
              <a:rPr lang="fr-FR" sz="2000" dirty="0">
                <a:solidFill>
                  <a:schemeClr val="accent6">
                    <a:lumMod val="75000"/>
                  </a:schemeClr>
                </a:solidFill>
                <a:sym typeface="Wingdings" pitchFamily="2" charset="2"/>
              </a:rPr>
              <a:t></a:t>
            </a:r>
            <a:r>
              <a:rPr lang="fr-FR" sz="2000" dirty="0">
                <a:solidFill>
                  <a:schemeClr val="accent6">
                    <a:lumMod val="75000"/>
                  </a:schemeClr>
                </a:solidFill>
              </a:rPr>
              <a:t>Rester actif, limiter au maximum la sédentarisation</a:t>
            </a:r>
          </a:p>
          <a:p>
            <a:r>
              <a:rPr lang="fr-FR" sz="2000" dirty="0">
                <a:solidFill>
                  <a:schemeClr val="accent6">
                    <a:lumMod val="75000"/>
                  </a:schemeClr>
                </a:solidFill>
                <a:sym typeface="Wingdings" pitchFamily="2" charset="2"/>
              </a:rPr>
              <a:t></a:t>
            </a:r>
            <a:r>
              <a:rPr lang="fr-FR" sz="2000" dirty="0">
                <a:solidFill>
                  <a:schemeClr val="accent6">
                    <a:lumMod val="75000"/>
                  </a:schemeClr>
                </a:solidFill>
              </a:rPr>
              <a:t>Enrichir son alimentation</a:t>
            </a:r>
          </a:p>
          <a:p>
            <a:endParaRPr lang="fr-FR" sz="2000" dirty="0">
              <a:solidFill>
                <a:schemeClr val="accent6">
                  <a:lumMod val="75000"/>
                </a:schemeClr>
              </a:solidFill>
            </a:endParaRPr>
          </a:p>
        </p:txBody>
      </p:sp>
    </p:spTree>
    <p:extLst>
      <p:ext uri="{BB962C8B-B14F-4D97-AF65-F5344CB8AC3E}">
        <p14:creationId xmlns:p14="http://schemas.microsoft.com/office/powerpoint/2010/main" val="24527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e image contenant texte, capture d’écran, Police, conception&#10;&#10;Description générée automatiquement">
            <a:extLst>
              <a:ext uri="{FF2B5EF4-FFF2-40B4-BE49-F238E27FC236}">
                <a16:creationId xmlns:a16="http://schemas.microsoft.com/office/drawing/2014/main" id="{5E020DD8-9B63-855C-713E-5950518D9E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087818"/>
            <a:ext cx="8178799" cy="468236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2099208-958E-4D47-5E24-87CC74291FC3}"/>
              </a:ext>
            </a:extLst>
          </p:cNvPr>
          <p:cNvSpPr>
            <a:spLocks noGrp="1"/>
          </p:cNvSpPr>
          <p:nvPr>
            <p:ph idx="4294967295"/>
          </p:nvPr>
        </p:nvSpPr>
        <p:spPr>
          <a:xfrm>
            <a:off x="539552" y="2060848"/>
            <a:ext cx="8352928" cy="3932237"/>
          </a:xfrm>
        </p:spPr>
        <p:txBody>
          <a:bodyPr>
            <a:normAutofit/>
          </a:bodyPr>
          <a:lstStyle/>
          <a:p>
            <a:pPr marL="0" marR="0" lvl="0" indent="0" defTabSz="914400" rtl="0" eaLnBrk="0" fontAlgn="base" latinLnBrk="0" hangingPunct="0">
              <a:lnSpc>
                <a:spcPct val="90000"/>
              </a:lnSpc>
              <a:spcBef>
                <a:spcPct val="0"/>
              </a:spcBef>
              <a:spcAft>
                <a:spcPts val="600"/>
              </a:spcAft>
              <a:buClrTx/>
              <a:buSzTx/>
              <a:buFontTx/>
              <a:buNone/>
              <a:tabLst/>
            </a:pPr>
            <a:r>
              <a:rPr kumimoji="0" lang="fr-FR" altLang="fr-FR" sz="700" b="0" i="0" u="none" strike="noStrike" cap="none" normalizeH="0" baseline="0" dirty="0">
                <a:ln>
                  <a:noFill/>
                </a:ln>
                <a:effectLst/>
                <a:latin typeface="Opan Sans"/>
              </a:rPr>
              <a:t>          </a:t>
            </a:r>
            <a:endParaRPr kumimoji="0" lang="fr-FR" altLang="fr-FR" sz="7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736536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A5D3C-37B4-51CE-AF56-9A8F93935E0C}"/>
              </a:ext>
            </a:extLst>
          </p:cNvPr>
          <p:cNvSpPr>
            <a:spLocks noGrp="1"/>
          </p:cNvSpPr>
          <p:nvPr>
            <p:ph type="title"/>
          </p:nvPr>
        </p:nvSpPr>
        <p:spPr/>
        <p:txBody>
          <a:bodyPr/>
          <a:lstStyle/>
          <a:p>
            <a:r>
              <a:rPr lang="fr-FR" dirty="0"/>
              <a:t>Prévenir la fragilité</a:t>
            </a:r>
          </a:p>
        </p:txBody>
      </p:sp>
      <p:sp>
        <p:nvSpPr>
          <p:cNvPr id="3" name="Espace réservé du contenu 2">
            <a:extLst>
              <a:ext uri="{FF2B5EF4-FFF2-40B4-BE49-F238E27FC236}">
                <a16:creationId xmlns:a16="http://schemas.microsoft.com/office/drawing/2014/main" id="{6769113E-13BE-BF0E-2FB8-5DC4F66643DC}"/>
              </a:ext>
            </a:extLst>
          </p:cNvPr>
          <p:cNvSpPr>
            <a:spLocks noGrp="1"/>
          </p:cNvSpPr>
          <p:nvPr>
            <p:ph idx="1"/>
          </p:nvPr>
        </p:nvSpPr>
        <p:spPr/>
        <p:txBody>
          <a:bodyPr/>
          <a:lstStyle/>
          <a:p>
            <a:r>
              <a:rPr lang="fr-FR" sz="1800" dirty="0">
                <a:solidFill>
                  <a:srgbClr val="FF0000"/>
                </a:solidFill>
              </a:rPr>
              <a:t>Éviter d’accumuler des problèmes médicaux évitables</a:t>
            </a:r>
          </a:p>
          <a:p>
            <a:endParaRPr lang="fr-FR" dirty="0"/>
          </a:p>
        </p:txBody>
      </p:sp>
    </p:spTree>
    <p:extLst>
      <p:ext uri="{BB962C8B-B14F-4D97-AF65-F5344CB8AC3E}">
        <p14:creationId xmlns:p14="http://schemas.microsoft.com/office/powerpoint/2010/main" val="355672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5AB74C9-8C29-4217-A72B-B8779CE173DF}"/>
              </a:ext>
            </a:extLst>
          </p:cNvPr>
          <p:cNvSpPr>
            <a:spLocks noGrp="1"/>
          </p:cNvSpPr>
          <p:nvPr>
            <p:ph idx="1"/>
          </p:nvPr>
        </p:nvSpPr>
        <p:spPr>
          <a:xfrm>
            <a:off x="628650" y="1825625"/>
            <a:ext cx="7886700" cy="2184313"/>
          </a:xfrm>
        </p:spPr>
        <p:txBody>
          <a:bodyPr>
            <a:normAutofit lnSpcReduction="10000"/>
          </a:bodyPr>
          <a:lstStyle/>
          <a:p>
            <a:r>
              <a:rPr lang="fr-FR" sz="2400" dirty="0"/>
              <a:t>Suivi régulier des yeux, des oreilles, des dents</a:t>
            </a:r>
          </a:p>
          <a:p>
            <a:r>
              <a:rPr lang="fr-FR" sz="2400" dirty="0"/>
              <a:t>Suivi médical régulier </a:t>
            </a:r>
          </a:p>
          <a:p>
            <a:r>
              <a:rPr lang="fr-FR" sz="2400" dirty="0"/>
              <a:t>Vaccinations </a:t>
            </a:r>
          </a:p>
          <a:p>
            <a:r>
              <a:rPr lang="fr-FR" sz="2400" dirty="0"/>
              <a:t>Être attentif aux effets secondaires des médicaments </a:t>
            </a:r>
          </a:p>
          <a:p>
            <a:pPr marL="0" indent="0">
              <a:buNone/>
            </a:pPr>
            <a:endParaRPr lang="fr-FR" sz="2400" dirty="0"/>
          </a:p>
          <a:p>
            <a:endParaRPr lang="fr-FR" sz="2400" dirty="0"/>
          </a:p>
          <a:p>
            <a:endParaRPr lang="fr-FR" sz="2400" dirty="0"/>
          </a:p>
        </p:txBody>
      </p:sp>
      <p:pic>
        <p:nvPicPr>
          <p:cNvPr id="5" name="Image 4">
            <a:extLst>
              <a:ext uri="{FF2B5EF4-FFF2-40B4-BE49-F238E27FC236}">
                <a16:creationId xmlns:a16="http://schemas.microsoft.com/office/drawing/2014/main" id="{CCD13990-9E36-4EA5-BF8B-E2473D35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246" y="4315326"/>
            <a:ext cx="2542674" cy="2542674"/>
          </a:xfrm>
          <a:prstGeom prst="rect">
            <a:avLst/>
          </a:prstGeom>
        </p:spPr>
      </p:pic>
      <p:sp>
        <p:nvSpPr>
          <p:cNvPr id="6" name="Bulle narrative : ronde 5">
            <a:extLst>
              <a:ext uri="{FF2B5EF4-FFF2-40B4-BE49-F238E27FC236}">
                <a16:creationId xmlns:a16="http://schemas.microsoft.com/office/drawing/2014/main" id="{C3E310DF-C648-48D4-9DB2-13AB279A3A7B}"/>
              </a:ext>
            </a:extLst>
          </p:cNvPr>
          <p:cNvSpPr/>
          <p:nvPr/>
        </p:nvSpPr>
        <p:spPr>
          <a:xfrm flipH="1">
            <a:off x="107883" y="463296"/>
            <a:ext cx="7886700" cy="4669536"/>
          </a:xfrm>
          <a:prstGeom prst="wedgeEllipseCallout">
            <a:avLst>
              <a:gd name="adj1" fmla="val -38301"/>
              <a:gd name="adj2" fmla="val 5492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1671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701E1-D961-4023-842C-E3711D6A5686}"/>
              </a:ext>
            </a:extLst>
          </p:cNvPr>
          <p:cNvSpPr>
            <a:spLocks noGrp="1"/>
          </p:cNvSpPr>
          <p:nvPr>
            <p:ph type="title"/>
          </p:nvPr>
        </p:nvSpPr>
        <p:spPr/>
        <p:txBody>
          <a:bodyPr/>
          <a:lstStyle/>
          <a:p>
            <a:r>
              <a:rPr lang="fr-FR" dirty="0"/>
              <a:t>Que retenir?</a:t>
            </a:r>
          </a:p>
        </p:txBody>
      </p:sp>
      <p:sp>
        <p:nvSpPr>
          <p:cNvPr id="3" name="Espace réservé du contenu 2">
            <a:extLst>
              <a:ext uri="{FF2B5EF4-FFF2-40B4-BE49-F238E27FC236}">
                <a16:creationId xmlns:a16="http://schemas.microsoft.com/office/drawing/2014/main" id="{74F6B586-1973-4D52-AAA6-F306B6F2CD7A}"/>
              </a:ext>
            </a:extLst>
          </p:cNvPr>
          <p:cNvSpPr>
            <a:spLocks noGrp="1"/>
          </p:cNvSpPr>
          <p:nvPr>
            <p:ph idx="1"/>
          </p:nvPr>
        </p:nvSpPr>
        <p:spPr>
          <a:xfrm>
            <a:off x="611560" y="1772816"/>
            <a:ext cx="7680960" cy="3931920"/>
          </a:xfrm>
        </p:spPr>
        <p:txBody>
          <a:bodyPr>
            <a:normAutofit fontScale="77500" lnSpcReduction="20000"/>
          </a:bodyPr>
          <a:lstStyle/>
          <a:p>
            <a:pPr marL="0" indent="0">
              <a:buNone/>
            </a:pPr>
            <a:endParaRPr lang="fr-FR" sz="2400" dirty="0"/>
          </a:p>
          <a:p>
            <a:endParaRPr lang="fr-FR" sz="2400" dirty="0"/>
          </a:p>
          <a:p>
            <a:r>
              <a:rPr lang="fr-FR" sz="2400" dirty="0"/>
              <a:t>Garder un bon état physique, c’est ralentir le vieillissement, et optimiser ses chances de rester autonome</a:t>
            </a:r>
          </a:p>
          <a:p>
            <a:endParaRPr lang="fr-FR" sz="2400" dirty="0"/>
          </a:p>
          <a:p>
            <a:r>
              <a:rPr lang="fr-FR" sz="2400" dirty="0"/>
              <a:t>Au moins 3 séances de musculation /semaine</a:t>
            </a:r>
          </a:p>
          <a:p>
            <a:r>
              <a:rPr lang="fr-FR" sz="2400" dirty="0"/>
              <a:t>Au moins 5 séances d’activité d’endurance /semaine</a:t>
            </a:r>
          </a:p>
          <a:p>
            <a:r>
              <a:rPr lang="fr-FR" sz="2400" dirty="0"/>
              <a:t>Éviter tout amaigrissement à partir de 75 ans</a:t>
            </a:r>
          </a:p>
          <a:p>
            <a:r>
              <a:rPr lang="fr-FR" sz="2400" dirty="0"/>
              <a:t>Ne pas négliger les « petits problèmes » de santé</a:t>
            </a:r>
          </a:p>
          <a:p>
            <a:endParaRPr lang="fr-FR" sz="2400" dirty="0"/>
          </a:p>
          <a:p>
            <a:r>
              <a:rPr lang="fr-FR" sz="2400" dirty="0"/>
              <a:t>Être particulièrement vigilant en cas de maladie aigue: rester actif et enrichir son alimentation</a:t>
            </a:r>
          </a:p>
        </p:txBody>
      </p:sp>
    </p:spTree>
    <p:extLst>
      <p:ext uri="{BB962C8B-B14F-4D97-AF65-F5344CB8AC3E}">
        <p14:creationId xmlns:p14="http://schemas.microsoft.com/office/powerpoint/2010/main" val="229855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Zones bleues : existent-elles vraiment ou on se trompe ? | Futur proche">
            <a:extLst>
              <a:ext uri="{FF2B5EF4-FFF2-40B4-BE49-F238E27FC236}">
                <a16:creationId xmlns:a16="http://schemas.microsoft.com/office/drawing/2014/main" id="{674D7110-25C9-236F-06BC-C247381FE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91" b="10893"/>
          <a:stretch/>
        </p:blipFill>
        <p:spPr bwMode="auto">
          <a:xfrm>
            <a:off x="20" y="10"/>
            <a:ext cx="9143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92F1C145-CE4F-AA84-3CD2-453685682AB8}"/>
              </a:ext>
            </a:extLst>
          </p:cNvPr>
          <p:cNvSpPr>
            <a:spLocks noGrp="1"/>
          </p:cNvSpPr>
          <p:nvPr>
            <p:ph type="title"/>
          </p:nvPr>
        </p:nvSpPr>
        <p:spPr>
          <a:xfrm>
            <a:off x="442166" y="5746071"/>
            <a:ext cx="8162282" cy="852260"/>
          </a:xfrm>
        </p:spPr>
        <p:txBody>
          <a:bodyPr vert="horz" lIns="91440" tIns="45720" rIns="91440" bIns="45720" rtlCol="0" anchor="ctr">
            <a:normAutofit/>
          </a:bodyPr>
          <a:lstStyle/>
          <a:p>
            <a:pPr algn="l">
              <a:lnSpc>
                <a:spcPct val="90000"/>
              </a:lnSpc>
            </a:pPr>
            <a:r>
              <a:rPr lang="en-US" sz="2200" dirty="0"/>
              <a:t>IMPORTANCE D’UNE VIE SOCIALE</a:t>
            </a:r>
            <a:br>
              <a:rPr lang="en-US" sz="2200" dirty="0"/>
            </a:br>
            <a:r>
              <a:rPr lang="fr-FR" sz="1400" b="0" i="0" u="none" strike="noStrike" dirty="0">
                <a:solidFill>
                  <a:srgbClr val="040C28"/>
                </a:solidFill>
                <a:effectLst/>
                <a:latin typeface="Google Sans"/>
              </a:rPr>
              <a:t>Les liens sociaux jouent un rôle majeur dans le bien vieillir et dans l'éloignement de la perte d'autonomie</a:t>
            </a:r>
            <a:endParaRPr lang="en-US" sz="1400" dirty="0"/>
          </a:p>
        </p:txBody>
      </p:sp>
    </p:spTree>
    <p:extLst>
      <p:ext uri="{BB962C8B-B14F-4D97-AF65-F5344CB8AC3E}">
        <p14:creationId xmlns:p14="http://schemas.microsoft.com/office/powerpoint/2010/main" val="95836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A1C27F-4570-C96B-E5C7-E75E82BDAF47}"/>
              </a:ext>
            </a:extLst>
          </p:cNvPr>
          <p:cNvPicPr>
            <a:picLocks noChangeAspect="1"/>
          </p:cNvPicPr>
          <p:nvPr/>
        </p:nvPicPr>
        <p:blipFill>
          <a:blip r:embed="rId2">
            <a:duotone>
              <a:schemeClr val="bg2">
                <a:shade val="45000"/>
                <a:satMod val="135000"/>
              </a:schemeClr>
              <a:prstClr val="white"/>
            </a:duotone>
          </a:blip>
          <a:srcRect r="12668" b="2"/>
          <a:stretch/>
        </p:blipFill>
        <p:spPr>
          <a:xfrm>
            <a:off x="20" y="10"/>
            <a:ext cx="9143980" cy="6857990"/>
          </a:xfrm>
          <a:prstGeom prst="rect">
            <a:avLst/>
          </a:prstGeom>
        </p:spPr>
      </p:pic>
      <p:sp>
        <p:nvSpPr>
          <p:cNvPr id="2" name="Titre 1">
            <a:extLst>
              <a:ext uri="{FF2B5EF4-FFF2-40B4-BE49-F238E27FC236}">
                <a16:creationId xmlns:a16="http://schemas.microsoft.com/office/drawing/2014/main" id="{7484327B-F380-A28B-0CF4-1110BD4CB3C2}"/>
              </a:ext>
            </a:extLst>
          </p:cNvPr>
          <p:cNvSpPr>
            <a:spLocks noGrp="1"/>
          </p:cNvSpPr>
          <p:nvPr>
            <p:ph type="title"/>
          </p:nvPr>
        </p:nvSpPr>
        <p:spPr/>
        <p:txBody>
          <a:bodyPr>
            <a:normAutofit/>
          </a:bodyPr>
          <a:lstStyle/>
          <a:p>
            <a:pPr>
              <a:lnSpc>
                <a:spcPct val="90000"/>
              </a:lnSpc>
            </a:pPr>
            <a:r>
              <a:rPr lang="fr-FR" dirty="0"/>
              <a:t>Vaccinations recommandées après 65 ans ? </a:t>
            </a:r>
          </a:p>
        </p:txBody>
      </p:sp>
      <p:graphicFrame>
        <p:nvGraphicFramePr>
          <p:cNvPr id="5" name="Espace réservé du contenu 2">
            <a:extLst>
              <a:ext uri="{FF2B5EF4-FFF2-40B4-BE49-F238E27FC236}">
                <a16:creationId xmlns:a16="http://schemas.microsoft.com/office/drawing/2014/main" id="{14DCC4AD-8E67-9B19-B666-838B6AE3BA8F}"/>
              </a:ext>
            </a:extLst>
          </p:cNvPr>
          <p:cNvGraphicFramePr>
            <a:graphicFrameLocks noGrp="1"/>
          </p:cNvGraphicFramePr>
          <p:nvPr>
            <p:ph idx="1"/>
            <p:extLst>
              <p:ext uri="{D42A27DB-BD31-4B8C-83A1-F6EECF244321}">
                <p14:modId xmlns:p14="http://schemas.microsoft.com/office/powerpoint/2010/main" val="66937732"/>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55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A4060-8DFF-9279-2AFC-11F83977FCF6}"/>
              </a:ext>
            </a:extLst>
          </p:cNvPr>
          <p:cNvSpPr>
            <a:spLocks noGrp="1"/>
          </p:cNvSpPr>
          <p:nvPr>
            <p:ph type="title"/>
          </p:nvPr>
        </p:nvSpPr>
        <p:spPr/>
        <p:txBody>
          <a:bodyPr/>
          <a:lstStyle/>
          <a:p>
            <a:r>
              <a:rPr lang="fr-FR" dirty="0"/>
              <a:t>Vaccin anti-pneumocoque: pour qui ? </a:t>
            </a:r>
          </a:p>
        </p:txBody>
      </p:sp>
      <p:sp>
        <p:nvSpPr>
          <p:cNvPr id="3" name="Espace réservé du contenu 2">
            <a:extLst>
              <a:ext uri="{FF2B5EF4-FFF2-40B4-BE49-F238E27FC236}">
                <a16:creationId xmlns:a16="http://schemas.microsoft.com/office/drawing/2014/main" id="{01E89274-B4E0-2A75-298F-D06824B6081C}"/>
              </a:ext>
            </a:extLst>
          </p:cNvPr>
          <p:cNvSpPr>
            <a:spLocks noGrp="1"/>
          </p:cNvSpPr>
          <p:nvPr>
            <p:ph sz="half" idx="1"/>
          </p:nvPr>
        </p:nvSpPr>
        <p:spPr/>
        <p:txBody>
          <a:bodyPr>
            <a:normAutofit fontScale="77500" lnSpcReduction="20000"/>
          </a:bodyPr>
          <a:lstStyle/>
          <a:p>
            <a:pPr marL="0" indent="0">
              <a:buNone/>
            </a:pPr>
            <a:r>
              <a:rPr lang="fr-FR" b="1" dirty="0">
                <a:latin typeface="Inter"/>
              </a:rPr>
              <a:t>Personnes à risque élevé de contracter une infection à pneumocoque : immunodéprimés: </a:t>
            </a:r>
          </a:p>
          <a:p>
            <a:pPr>
              <a:buFont typeface="Arial" panose="020B0604020202020204" pitchFamily="34" charset="0"/>
              <a:buChar char="•"/>
            </a:pPr>
            <a:r>
              <a:rPr lang="fr-FR" dirty="0">
                <a:latin typeface="Inter"/>
              </a:rPr>
              <a:t>Atteints de déficits immunitaires héréditaires </a:t>
            </a:r>
          </a:p>
          <a:p>
            <a:pPr lvl="0">
              <a:buFont typeface="Arial" panose="020B0604020202020204" pitchFamily="34" charset="0"/>
              <a:buChar char="•"/>
            </a:pPr>
            <a:r>
              <a:rPr lang="fr-FR" dirty="0">
                <a:latin typeface="Inter"/>
              </a:rPr>
              <a:t>Infectés par le VIH </a:t>
            </a:r>
          </a:p>
          <a:p>
            <a:pPr lvl="0">
              <a:buFont typeface="Arial" panose="020B0604020202020204" pitchFamily="34" charset="0"/>
              <a:buChar char="•"/>
            </a:pPr>
            <a:r>
              <a:rPr lang="fr-FR" dirty="0">
                <a:latin typeface="Inter"/>
              </a:rPr>
              <a:t>Patients présentant une tumeur solide ou une hémopathie maligne </a:t>
            </a:r>
          </a:p>
          <a:p>
            <a:pPr>
              <a:buFont typeface="Arial" panose="020B0604020202020204" pitchFamily="34" charset="0"/>
              <a:buChar char="•"/>
            </a:pPr>
            <a:r>
              <a:rPr lang="fr-FR" dirty="0" err="1">
                <a:latin typeface="Inter"/>
              </a:rPr>
              <a:t>Aspléniques</a:t>
            </a:r>
            <a:r>
              <a:rPr lang="fr-FR" dirty="0">
                <a:latin typeface="Inter"/>
              </a:rPr>
              <a:t> ou </a:t>
            </a:r>
            <a:r>
              <a:rPr lang="fr-FR" dirty="0" err="1">
                <a:latin typeface="Inter"/>
              </a:rPr>
              <a:t>hypospléniques</a:t>
            </a:r>
            <a:r>
              <a:rPr lang="fr-FR" dirty="0">
                <a:latin typeface="Inter"/>
              </a:rPr>
              <a:t> (incluant les syndromes drépanocytaires majeurs) </a:t>
            </a:r>
          </a:p>
          <a:p>
            <a:pPr lvl="0">
              <a:buFont typeface="Arial" panose="020B0604020202020204" pitchFamily="34" charset="0"/>
              <a:buChar char="•"/>
            </a:pPr>
            <a:r>
              <a:rPr lang="fr-FR" dirty="0">
                <a:latin typeface="Inter"/>
              </a:rPr>
              <a:t>Transplantés ou en attente de transplantation d’organe solide </a:t>
            </a:r>
          </a:p>
          <a:p>
            <a:pPr lvl="0">
              <a:buFont typeface="Arial" panose="020B0604020202020204" pitchFamily="34" charset="0"/>
              <a:buChar char="•"/>
            </a:pPr>
            <a:r>
              <a:rPr lang="fr-FR" dirty="0">
                <a:latin typeface="Inter"/>
              </a:rPr>
              <a:t>Greffés de cellules souches hématopoïétiques </a:t>
            </a:r>
          </a:p>
          <a:p>
            <a:pPr lvl="0">
              <a:buFont typeface="Arial" panose="020B0604020202020204" pitchFamily="34" charset="0"/>
              <a:buChar char="•"/>
            </a:pPr>
            <a:r>
              <a:rPr lang="fr-FR" dirty="0">
                <a:latin typeface="Inter"/>
              </a:rPr>
              <a:t>Traités par immunosuppresseur, biothérapie et/ou corticothérapie pour une maladie auto-immune ou inflammatoire chronique</a:t>
            </a:r>
          </a:p>
          <a:p>
            <a:pPr lvl="0">
              <a:buFont typeface="Arial" panose="020B0604020202020204" pitchFamily="34" charset="0"/>
              <a:buChar char="•"/>
            </a:pPr>
            <a:r>
              <a:rPr lang="fr-FR" dirty="0">
                <a:latin typeface="Inter"/>
              </a:rPr>
              <a:t>Atteints de syndrome néphrotique.</a:t>
            </a:r>
          </a:p>
          <a:p>
            <a:endParaRPr lang="fr-FR" dirty="0"/>
          </a:p>
        </p:txBody>
      </p:sp>
      <p:sp>
        <p:nvSpPr>
          <p:cNvPr id="4" name="Espace réservé du contenu 3">
            <a:extLst>
              <a:ext uri="{FF2B5EF4-FFF2-40B4-BE49-F238E27FC236}">
                <a16:creationId xmlns:a16="http://schemas.microsoft.com/office/drawing/2014/main" id="{9075EBFC-519A-E84F-293D-2ED724AFF832}"/>
              </a:ext>
            </a:extLst>
          </p:cNvPr>
          <p:cNvSpPr>
            <a:spLocks noGrp="1"/>
          </p:cNvSpPr>
          <p:nvPr>
            <p:ph sz="half" idx="2"/>
          </p:nvPr>
        </p:nvSpPr>
        <p:spPr/>
        <p:txBody>
          <a:bodyPr>
            <a:normAutofit fontScale="77500" lnSpcReduction="20000"/>
          </a:bodyPr>
          <a:lstStyle/>
          <a:p>
            <a:pPr marL="0" indent="0" algn="l">
              <a:buNone/>
            </a:pPr>
            <a:r>
              <a:rPr lang="fr-FR" sz="1800" b="1" dirty="0">
                <a:latin typeface="Inter"/>
              </a:rPr>
              <a:t>Patients non immunodéprimés mais porteurs d'une maladie sous-jacente prédisposant à la survenue d'Infection Invasive à Pneumocoque </a:t>
            </a:r>
            <a:r>
              <a:rPr lang="fr-FR" sz="1800" dirty="0">
                <a:latin typeface="Inter"/>
              </a:rPr>
              <a:t>:</a:t>
            </a:r>
          </a:p>
          <a:p>
            <a:pPr algn="l">
              <a:buFont typeface="Arial" panose="020B0604020202020204" pitchFamily="34" charset="0"/>
              <a:buChar char="•"/>
            </a:pPr>
            <a:r>
              <a:rPr lang="fr-FR" sz="1800" dirty="0">
                <a:latin typeface="Inter"/>
              </a:rPr>
              <a:t>Cardiopathie congénitale cyanogène, insuffisance cardiaque ;</a:t>
            </a:r>
          </a:p>
          <a:p>
            <a:pPr algn="l">
              <a:buFont typeface="Arial" panose="020B0604020202020204" pitchFamily="34" charset="0"/>
              <a:buChar char="•"/>
            </a:pPr>
            <a:r>
              <a:rPr lang="fr-FR" sz="1800" dirty="0">
                <a:latin typeface="Inter"/>
              </a:rPr>
              <a:t>Insuffisance respiratoire chronique, bronchopneumopathie obstructive, emphysème ;</a:t>
            </a:r>
          </a:p>
          <a:p>
            <a:pPr algn="l">
              <a:buFont typeface="Arial" panose="020B0604020202020204" pitchFamily="34" charset="0"/>
              <a:buChar char="•"/>
            </a:pPr>
            <a:r>
              <a:rPr lang="fr-FR" sz="1800" dirty="0">
                <a:latin typeface="Inter"/>
              </a:rPr>
              <a:t>Asthme sévère sous traitement continu </a:t>
            </a:r>
          </a:p>
          <a:p>
            <a:pPr algn="l">
              <a:buFont typeface="Arial" panose="020B0604020202020204" pitchFamily="34" charset="0"/>
              <a:buChar char="•"/>
            </a:pPr>
            <a:r>
              <a:rPr lang="fr-FR" sz="1800" dirty="0">
                <a:latin typeface="Inter"/>
              </a:rPr>
              <a:t>Insuffisance rénale ;</a:t>
            </a:r>
          </a:p>
          <a:p>
            <a:pPr algn="l">
              <a:buFont typeface="Arial" panose="020B0604020202020204" pitchFamily="34" charset="0"/>
              <a:buChar char="•"/>
            </a:pPr>
            <a:r>
              <a:rPr lang="fr-FR" sz="1800" dirty="0">
                <a:latin typeface="Inter"/>
              </a:rPr>
              <a:t>Hépatopathie chronique d’origine alcoolique ou non </a:t>
            </a:r>
          </a:p>
          <a:p>
            <a:pPr algn="l">
              <a:buFont typeface="Arial" panose="020B0604020202020204" pitchFamily="34" charset="0"/>
              <a:buChar char="•"/>
            </a:pPr>
            <a:r>
              <a:rPr lang="fr-FR" sz="1800" dirty="0">
                <a:latin typeface="Inter"/>
              </a:rPr>
              <a:t>Diabète non équilibré par le simple régime </a:t>
            </a:r>
          </a:p>
          <a:p>
            <a:pPr algn="l">
              <a:buFont typeface="Arial" panose="020B0604020202020204" pitchFamily="34" charset="0"/>
              <a:buChar char="•"/>
            </a:pPr>
            <a:r>
              <a:rPr lang="fr-FR" sz="1800" dirty="0">
                <a:latin typeface="Inter"/>
              </a:rPr>
              <a:t>patients présentant une brèche </a:t>
            </a:r>
            <a:r>
              <a:rPr lang="fr-FR" sz="1800" dirty="0" err="1">
                <a:latin typeface="Inter"/>
              </a:rPr>
              <a:t>ostéo-méningée</a:t>
            </a:r>
            <a:r>
              <a:rPr lang="fr-FR" sz="1800" dirty="0">
                <a:latin typeface="Inter"/>
              </a:rPr>
              <a:t>, un implant cochléaire ou candidats à une implantation cochléaire</a:t>
            </a:r>
            <a:endParaRPr lang="fr-FR" dirty="0"/>
          </a:p>
          <a:p>
            <a:endParaRPr lang="fr-FR" dirty="0"/>
          </a:p>
        </p:txBody>
      </p:sp>
    </p:spTree>
    <p:extLst>
      <p:ext uri="{BB962C8B-B14F-4D97-AF65-F5344CB8AC3E}">
        <p14:creationId xmlns:p14="http://schemas.microsoft.com/office/powerpoint/2010/main" val="2318894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FEBC588-15AA-4B8D-2496-E9416CC184DA}"/>
              </a:ext>
            </a:extLst>
          </p:cNvPr>
          <p:cNvSpPr>
            <a:spLocks noGrp="1"/>
          </p:cNvSpPr>
          <p:nvPr>
            <p:ph type="title"/>
          </p:nvPr>
        </p:nvSpPr>
        <p:spPr/>
        <p:txBody>
          <a:bodyPr/>
          <a:lstStyle/>
          <a:p>
            <a:r>
              <a:rPr lang="fr-FR" dirty="0"/>
              <a:t>Schéma vaccinal simplifié </a:t>
            </a:r>
          </a:p>
        </p:txBody>
      </p:sp>
      <p:pic>
        <p:nvPicPr>
          <p:cNvPr id="1026" name="Picture 2">
            <a:extLst>
              <a:ext uri="{FF2B5EF4-FFF2-40B4-BE49-F238E27FC236}">
                <a16:creationId xmlns:a16="http://schemas.microsoft.com/office/drawing/2014/main" id="{456EF683-0274-A81F-B9A6-F584BE55981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31838" y="2746447"/>
            <a:ext cx="3657600" cy="264621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a:extLst>
              <a:ext uri="{FF2B5EF4-FFF2-40B4-BE49-F238E27FC236}">
                <a16:creationId xmlns:a16="http://schemas.microsoft.com/office/drawing/2014/main" id="{6A8EC5C9-8F39-09B1-02DD-4F1D9157C49E}"/>
              </a:ext>
            </a:extLst>
          </p:cNvPr>
          <p:cNvSpPr>
            <a:spLocks noGrp="1"/>
          </p:cNvSpPr>
          <p:nvPr>
            <p:ph sz="half" idx="2"/>
          </p:nvPr>
        </p:nvSpPr>
        <p:spPr/>
        <p:txBody>
          <a:bodyPr>
            <a:normAutofit fontScale="85000" lnSpcReduction="10000"/>
          </a:bodyPr>
          <a:lstStyle/>
          <a:p>
            <a:pPr>
              <a:lnSpc>
                <a:spcPct val="90000"/>
              </a:lnSpc>
            </a:pPr>
            <a:r>
              <a:rPr lang="fr-FR" sz="1800" b="0" i="0" u="none" strike="noStrike" dirty="0">
                <a:effectLst/>
                <a:latin typeface="Inter"/>
              </a:rPr>
              <a:t>PREVENAR 20 nouveau vaccin pneumococcique conjugué et adjuvé. </a:t>
            </a:r>
          </a:p>
          <a:p>
            <a:pPr>
              <a:lnSpc>
                <a:spcPct val="90000"/>
              </a:lnSpc>
            </a:pPr>
            <a:r>
              <a:rPr lang="fr-FR" sz="1800" b="0" i="0" u="none" strike="noStrike" dirty="0">
                <a:effectLst/>
                <a:latin typeface="Inter"/>
              </a:rPr>
              <a:t>Il induit l'immunisation active contre 20 sérotypes de </a:t>
            </a:r>
            <a:r>
              <a:rPr lang="fr-FR" sz="1800" b="0" i="1" u="none" strike="noStrike" dirty="0">
                <a:effectLst/>
                <a:latin typeface="Inter"/>
              </a:rPr>
              <a:t>Streptococcus </a:t>
            </a:r>
            <a:r>
              <a:rPr lang="fr-FR" sz="1800" b="0" i="1" u="none" strike="noStrike" dirty="0" err="1">
                <a:effectLst/>
                <a:latin typeface="Inter"/>
              </a:rPr>
              <a:t>pneumoniae</a:t>
            </a:r>
            <a:r>
              <a:rPr lang="fr-FR" sz="1800" b="0" i="0" u="none" strike="noStrike" dirty="0">
                <a:effectLst/>
                <a:latin typeface="Inter"/>
              </a:rPr>
              <a:t>, soit 7 de plus que PREVENAR 13. Parmi ces 7 sérotypes, les sérotypes 3 et 8 représentent deux des principaux sérotypes responsables d'infections invasives à pneumocoques (IIP :  bactériémies, méningites) chez les adultes de 65 ans et plus en France. </a:t>
            </a:r>
          </a:p>
          <a:p>
            <a:pPr>
              <a:lnSpc>
                <a:spcPct val="90000"/>
              </a:lnSpc>
            </a:pPr>
            <a:r>
              <a:rPr lang="fr-FR" sz="1800" b="1" i="0" u="none" strike="noStrike" dirty="0">
                <a:effectLst/>
                <a:latin typeface="Inter"/>
              </a:rPr>
              <a:t>Le nouveau calendrier vaccinal recommande d'utiliser PREVENAR 20 selon un schéma à 1 dose par voie IM , en remplacement de la séquence VPC 13 - VPP23 (PREVENAR 13- PNEUMOVAX) </a:t>
            </a:r>
            <a:r>
              <a:rPr lang="fr-FR" sz="1800" b="0" i="0" u="none" strike="noStrike" dirty="0">
                <a:effectLst/>
                <a:latin typeface="Inter"/>
              </a:rPr>
              <a:t>préconisée depuis 2018.</a:t>
            </a:r>
          </a:p>
          <a:p>
            <a:pPr>
              <a:lnSpc>
                <a:spcPct val="90000"/>
              </a:lnSpc>
            </a:pPr>
            <a:r>
              <a:rPr lang="fr-FR" sz="1800" b="0" i="0" u="none" strike="noStrike" dirty="0">
                <a:effectLst/>
                <a:latin typeface="Inter"/>
              </a:rPr>
              <a:t>remboursable à 65 %</a:t>
            </a:r>
          </a:p>
          <a:p>
            <a:endParaRPr lang="fr-FR" dirty="0"/>
          </a:p>
        </p:txBody>
      </p:sp>
    </p:spTree>
    <p:extLst>
      <p:ext uri="{BB962C8B-B14F-4D97-AF65-F5344CB8AC3E}">
        <p14:creationId xmlns:p14="http://schemas.microsoft.com/office/powerpoint/2010/main" val="3452250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23C12-BBC2-3B57-7CFA-D1AC43703C33}"/>
              </a:ext>
            </a:extLst>
          </p:cNvPr>
          <p:cNvSpPr>
            <a:spLocks noGrp="1"/>
          </p:cNvSpPr>
          <p:nvPr>
            <p:ph type="title"/>
          </p:nvPr>
        </p:nvSpPr>
        <p:spPr/>
        <p:txBody>
          <a:bodyPr/>
          <a:lstStyle/>
          <a:p>
            <a:r>
              <a:rPr lang="fr-FR" dirty="0"/>
              <a:t>Vaccination contre le VRS </a:t>
            </a:r>
          </a:p>
        </p:txBody>
      </p:sp>
      <p:sp>
        <p:nvSpPr>
          <p:cNvPr id="3" name="Espace réservé du contenu 2">
            <a:extLst>
              <a:ext uri="{FF2B5EF4-FFF2-40B4-BE49-F238E27FC236}">
                <a16:creationId xmlns:a16="http://schemas.microsoft.com/office/drawing/2014/main" id="{4C37A6E9-038D-EFBE-EC09-4D3D9F6E5A20}"/>
              </a:ext>
            </a:extLst>
          </p:cNvPr>
          <p:cNvSpPr>
            <a:spLocks noGrp="1"/>
          </p:cNvSpPr>
          <p:nvPr>
            <p:ph sz="half" idx="1"/>
          </p:nvPr>
        </p:nvSpPr>
        <p:spPr/>
        <p:txBody>
          <a:bodyPr/>
          <a:lstStyle/>
          <a:p>
            <a:pPr marL="0" indent="0">
              <a:buNone/>
            </a:pPr>
            <a:r>
              <a:rPr lang="fr-FR" i="0" u="none" strike="noStrike" dirty="0">
                <a:solidFill>
                  <a:srgbClr val="001438"/>
                </a:solidFill>
                <a:effectLst/>
                <a:latin typeface="Raleway" pitchFamily="2" charset="77"/>
              </a:rPr>
              <a:t>Selon HAS : </a:t>
            </a:r>
          </a:p>
          <a:p>
            <a:pPr>
              <a:buFont typeface="Arial" panose="020B0604020202020204" pitchFamily="34" charset="0"/>
              <a:buChar char="•"/>
            </a:pPr>
            <a:r>
              <a:rPr lang="fr-FR" dirty="0">
                <a:solidFill>
                  <a:srgbClr val="001438"/>
                </a:solidFill>
                <a:latin typeface="Raleway" pitchFamily="2" charset="77"/>
              </a:rPr>
              <a:t>Pour les </a:t>
            </a:r>
            <a:r>
              <a:rPr lang="fr-FR" i="0" u="none" strike="noStrike" dirty="0">
                <a:solidFill>
                  <a:srgbClr val="001438"/>
                </a:solidFill>
                <a:effectLst/>
                <a:latin typeface="Raleway" pitchFamily="2" charset="77"/>
              </a:rPr>
              <a:t> &gt; 75 ans </a:t>
            </a:r>
          </a:p>
          <a:p>
            <a:pPr>
              <a:buFont typeface="Arial" panose="020B0604020202020204" pitchFamily="34" charset="0"/>
              <a:buChar char="•"/>
            </a:pPr>
            <a:r>
              <a:rPr lang="fr-FR" i="0" u="none" strike="noStrike" dirty="0">
                <a:solidFill>
                  <a:srgbClr val="001438"/>
                </a:solidFill>
                <a:effectLst/>
                <a:latin typeface="Raleway" pitchFamily="2" charset="77"/>
              </a:rPr>
              <a:t> &gt; 65 ans présentant des pathologies respiratoires ou </a:t>
            </a:r>
            <a:r>
              <a:rPr lang="fr-FR" i="0" u="none" strike="noStrike" dirty="0" err="1">
                <a:solidFill>
                  <a:srgbClr val="001438"/>
                </a:solidFill>
                <a:effectLst/>
                <a:latin typeface="Raleway" pitchFamily="2" charset="77"/>
              </a:rPr>
              <a:t>cardi</a:t>
            </a:r>
            <a:r>
              <a:rPr lang="fr-FR" i="0" u="none" strike="noStrike" dirty="0">
                <a:solidFill>
                  <a:srgbClr val="001438"/>
                </a:solidFill>
                <a:effectLst/>
                <a:latin typeface="Raleway" pitchFamily="2" charset="77"/>
              </a:rPr>
              <a:t> </a:t>
            </a:r>
            <a:r>
              <a:rPr lang="fr-FR" i="0" u="none" strike="noStrike" dirty="0" err="1">
                <a:solidFill>
                  <a:srgbClr val="001438"/>
                </a:solidFill>
                <a:effectLst/>
                <a:latin typeface="Raleway" pitchFamily="2" charset="77"/>
              </a:rPr>
              <a:t>aques</a:t>
            </a:r>
            <a:r>
              <a:rPr lang="fr-FR" i="0" u="none" strike="noStrike" dirty="0">
                <a:solidFill>
                  <a:srgbClr val="001438"/>
                </a:solidFill>
                <a:effectLst/>
                <a:latin typeface="Raleway" pitchFamily="2" charset="77"/>
              </a:rPr>
              <a:t> chroniques</a:t>
            </a:r>
          </a:p>
        </p:txBody>
      </p:sp>
      <p:sp>
        <p:nvSpPr>
          <p:cNvPr id="4" name="Espace réservé du contenu 3">
            <a:extLst>
              <a:ext uri="{FF2B5EF4-FFF2-40B4-BE49-F238E27FC236}">
                <a16:creationId xmlns:a16="http://schemas.microsoft.com/office/drawing/2014/main" id="{8D0AE1CE-BB1B-9544-F0CB-475E7FD7B043}"/>
              </a:ext>
            </a:extLst>
          </p:cNvPr>
          <p:cNvSpPr>
            <a:spLocks noGrp="1"/>
          </p:cNvSpPr>
          <p:nvPr>
            <p:ph sz="half" idx="2"/>
          </p:nvPr>
        </p:nvSpPr>
        <p:spPr/>
        <p:txBody>
          <a:bodyPr/>
          <a:lstStyle/>
          <a:p>
            <a:r>
              <a:rPr lang="fr-FR" b="0" i="0" u="none" strike="noStrike" dirty="0">
                <a:solidFill>
                  <a:srgbClr val="001438"/>
                </a:solidFill>
                <a:effectLst/>
                <a:latin typeface="Raleway" pitchFamily="2" charset="77"/>
              </a:rPr>
              <a:t>Vaccin </a:t>
            </a:r>
            <a:r>
              <a:rPr lang="fr-FR" b="0" i="0" u="none" strike="noStrike" dirty="0" err="1">
                <a:solidFill>
                  <a:srgbClr val="001438"/>
                </a:solidFill>
                <a:effectLst/>
                <a:latin typeface="Raleway" pitchFamily="2" charset="77"/>
              </a:rPr>
              <a:t>Arexvy</a:t>
            </a:r>
            <a:r>
              <a:rPr lang="fr-FR" b="0" i="0" u="none" strike="noStrike" dirty="0">
                <a:solidFill>
                  <a:srgbClr val="001438"/>
                </a:solidFill>
                <a:effectLst/>
                <a:latin typeface="Raleway" pitchFamily="2" charset="77"/>
              </a:rPr>
              <a:t> ou  </a:t>
            </a:r>
            <a:r>
              <a:rPr lang="fr-FR" b="0" i="0" u="none" strike="noStrike" dirty="0" err="1">
                <a:solidFill>
                  <a:srgbClr val="001438"/>
                </a:solidFill>
                <a:effectLst/>
                <a:latin typeface="Raleway" pitchFamily="2" charset="77"/>
              </a:rPr>
              <a:t>Abrysvo</a:t>
            </a:r>
            <a:r>
              <a:rPr lang="fr-FR" b="0" i="0" u="none" strike="noStrike" dirty="0">
                <a:solidFill>
                  <a:srgbClr val="001438"/>
                </a:solidFill>
                <a:effectLst/>
                <a:latin typeface="Raleway" pitchFamily="2" charset="77"/>
              </a:rPr>
              <a:t> </a:t>
            </a:r>
          </a:p>
          <a:p>
            <a:r>
              <a:rPr lang="fr-FR" dirty="0">
                <a:solidFill>
                  <a:srgbClr val="001438"/>
                </a:solidFill>
                <a:latin typeface="Raleway" pitchFamily="2" charset="77"/>
              </a:rPr>
              <a:t>1 dose unique </a:t>
            </a:r>
            <a:endParaRPr lang="fr-FR" b="0" i="0" u="none" strike="noStrike" dirty="0">
              <a:solidFill>
                <a:srgbClr val="001438"/>
              </a:solidFill>
              <a:effectLst/>
              <a:latin typeface="Raleway" pitchFamily="2" charset="77"/>
            </a:endParaRPr>
          </a:p>
          <a:p>
            <a:r>
              <a:rPr lang="fr-FR" b="0" i="0" u="none" strike="noStrike" dirty="0">
                <a:solidFill>
                  <a:srgbClr val="001438"/>
                </a:solidFill>
                <a:effectLst/>
                <a:latin typeface="Raleway" pitchFamily="2" charset="77"/>
              </a:rPr>
              <a:t>peut être réalisée de manière concomitante avec la vaccination contre la grippe</a:t>
            </a:r>
            <a:endParaRPr lang="fr-FR" dirty="0"/>
          </a:p>
          <a:p>
            <a:endParaRPr lang="fr-FR" dirty="0"/>
          </a:p>
        </p:txBody>
      </p:sp>
    </p:spTree>
    <p:extLst>
      <p:ext uri="{BB962C8B-B14F-4D97-AF65-F5344CB8AC3E}">
        <p14:creationId xmlns:p14="http://schemas.microsoft.com/office/powerpoint/2010/main" val="1677481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1F1EF-C5B7-79DB-47B4-1DD648A30B93}"/>
              </a:ext>
            </a:extLst>
          </p:cNvPr>
          <p:cNvSpPr>
            <a:spLocks noGrp="1"/>
          </p:cNvSpPr>
          <p:nvPr>
            <p:ph type="title"/>
          </p:nvPr>
        </p:nvSpPr>
        <p:spPr>
          <a:xfrm>
            <a:off x="2915816" y="-180573"/>
            <a:ext cx="7680960" cy="1371600"/>
          </a:xfrm>
        </p:spPr>
        <p:txBody>
          <a:bodyPr vert="horz" lIns="91440" tIns="45720" rIns="91440" bIns="45720" rtlCol="0" anchor="b">
            <a:normAutofit/>
          </a:bodyPr>
          <a:lstStyle/>
          <a:p>
            <a:pPr algn="l">
              <a:lnSpc>
                <a:spcPct val="90000"/>
              </a:lnSpc>
            </a:pPr>
            <a:r>
              <a:rPr lang="en-US" sz="4700" kern="1200" dirty="0">
                <a:solidFill>
                  <a:schemeClr val="tx1"/>
                </a:solidFill>
                <a:latin typeface="+mj-lt"/>
                <a:ea typeface="+mj-ea"/>
                <a:cs typeface="+mj-cs"/>
              </a:rPr>
              <a:t>Le Zona </a:t>
            </a:r>
          </a:p>
        </p:txBody>
      </p:sp>
      <p:sp>
        <p:nvSpPr>
          <p:cNvPr id="6" name="Espace réservé du texte 5">
            <a:extLst>
              <a:ext uri="{FF2B5EF4-FFF2-40B4-BE49-F238E27FC236}">
                <a16:creationId xmlns:a16="http://schemas.microsoft.com/office/drawing/2014/main" id="{68E167B1-0415-5FC7-976D-1344AF41E410}"/>
              </a:ext>
            </a:extLst>
          </p:cNvPr>
          <p:cNvSpPr>
            <a:spLocks noGrp="1"/>
          </p:cNvSpPr>
          <p:nvPr>
            <p:ph type="body" idx="1"/>
          </p:nvPr>
        </p:nvSpPr>
        <p:spPr>
          <a:xfrm>
            <a:off x="477774" y="1916832"/>
            <a:ext cx="3495294" cy="6192688"/>
          </a:xfrm>
        </p:spPr>
        <p:txBody>
          <a:bodyPr/>
          <a:lstStyle/>
          <a:p>
            <a:endParaRPr lang="fr-FR" dirty="0"/>
          </a:p>
        </p:txBody>
      </p:sp>
      <p:graphicFrame>
        <p:nvGraphicFramePr>
          <p:cNvPr id="1028" name="Espace réservé du contenu 2">
            <a:extLst>
              <a:ext uri="{FF2B5EF4-FFF2-40B4-BE49-F238E27FC236}">
                <a16:creationId xmlns:a16="http://schemas.microsoft.com/office/drawing/2014/main" id="{0EB48A45-2C11-99AA-F3CE-2969A69E9C6E}"/>
              </a:ext>
            </a:extLst>
          </p:cNvPr>
          <p:cNvGraphicFramePr>
            <a:graphicFrameLocks noGrp="1"/>
          </p:cNvGraphicFramePr>
          <p:nvPr>
            <p:ph sz="half" idx="2"/>
            <p:extLst>
              <p:ext uri="{D42A27DB-BD31-4B8C-83A1-F6EECF244321}">
                <p14:modId xmlns:p14="http://schemas.microsoft.com/office/powerpoint/2010/main" val="2219865161"/>
              </p:ext>
            </p:extLst>
          </p:nvPr>
        </p:nvGraphicFramePr>
        <p:xfrm>
          <a:off x="506166" y="1306995"/>
          <a:ext cx="3657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texte 6">
            <a:extLst>
              <a:ext uri="{FF2B5EF4-FFF2-40B4-BE49-F238E27FC236}">
                <a16:creationId xmlns:a16="http://schemas.microsoft.com/office/drawing/2014/main" id="{CDE09B2B-00FA-4B14-4FB4-A3C34BA5C55D}"/>
              </a:ext>
            </a:extLst>
          </p:cNvPr>
          <p:cNvSpPr>
            <a:spLocks noGrp="1"/>
          </p:cNvSpPr>
          <p:nvPr>
            <p:ph type="body" sz="quarter" idx="3"/>
          </p:nvPr>
        </p:nvSpPr>
        <p:spPr/>
        <p:txBody>
          <a:bodyPr/>
          <a:lstStyle/>
          <a:p>
            <a:endParaRPr lang="fr-FR"/>
          </a:p>
        </p:txBody>
      </p:sp>
      <p:sp>
        <p:nvSpPr>
          <p:cNvPr id="8" name="Espace réservé du contenu 7">
            <a:extLst>
              <a:ext uri="{FF2B5EF4-FFF2-40B4-BE49-F238E27FC236}">
                <a16:creationId xmlns:a16="http://schemas.microsoft.com/office/drawing/2014/main" id="{101CBFF8-CF11-4B7A-EAB0-96DE93B36C0E}"/>
              </a:ext>
            </a:extLst>
          </p:cNvPr>
          <p:cNvSpPr>
            <a:spLocks noGrp="1"/>
          </p:cNvSpPr>
          <p:nvPr>
            <p:ph sz="quarter" idx="4"/>
          </p:nvPr>
        </p:nvSpPr>
        <p:spPr/>
        <p:txBody>
          <a:bodyPr>
            <a:normAutofit/>
          </a:bodyPr>
          <a:lstStyle/>
          <a:p>
            <a:endParaRPr lang="fr-FR" dirty="0"/>
          </a:p>
        </p:txBody>
      </p:sp>
      <p:pic>
        <p:nvPicPr>
          <p:cNvPr id="1026" name="Picture 2" descr="Des douleurs radiculaires unilatérales associées à une éruption vésiculeuse caractérisent le zona.">
            <a:extLst>
              <a:ext uri="{FF2B5EF4-FFF2-40B4-BE49-F238E27FC236}">
                <a16:creationId xmlns:a16="http://schemas.microsoft.com/office/drawing/2014/main" id="{6B2D6608-4D82-D707-8A2D-8C8D08B31A4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72000" y="2084872"/>
            <a:ext cx="4094226" cy="230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62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txBody>
          <a:bodyPr/>
          <a:lstStyle/>
          <a:p>
            <a:endParaRPr lang="fr-FR"/>
          </a:p>
        </p:txBody>
      </p:sp>
      <p:sp>
        <p:nvSpPr>
          <p:cNvPr id="2" name="Titre 1">
            <a:extLst>
              <a:ext uri="{FF2B5EF4-FFF2-40B4-BE49-F238E27FC236}">
                <a16:creationId xmlns:a16="http://schemas.microsoft.com/office/drawing/2014/main" id="{737F9D1C-1F49-823E-C040-4B52CCCB1FF9}"/>
              </a:ext>
            </a:extLst>
          </p:cNvPr>
          <p:cNvSpPr>
            <a:spLocks noGrp="1"/>
          </p:cNvSpPr>
          <p:nvPr>
            <p:ph type="title"/>
          </p:nvPr>
        </p:nvSpPr>
        <p:spPr>
          <a:xfrm>
            <a:off x="430056" y="559477"/>
            <a:ext cx="2823900" cy="5709931"/>
          </a:xfrm>
        </p:spPr>
        <p:txBody>
          <a:bodyPr>
            <a:normAutofit/>
          </a:bodyPr>
          <a:lstStyle/>
          <a:p>
            <a:pPr algn="ctr"/>
            <a:r>
              <a:rPr lang="fr-FR" sz="3100"/>
              <a:t>Vaccinations contre le zona </a:t>
            </a:r>
          </a:p>
        </p:txBody>
      </p:sp>
      <p:graphicFrame>
        <p:nvGraphicFramePr>
          <p:cNvPr id="5" name="Espace réservé du contenu 2">
            <a:extLst>
              <a:ext uri="{FF2B5EF4-FFF2-40B4-BE49-F238E27FC236}">
                <a16:creationId xmlns:a16="http://schemas.microsoft.com/office/drawing/2014/main" id="{07EB5900-7C7A-511A-DD76-971FBC64D4E1}"/>
              </a:ext>
            </a:extLst>
          </p:cNvPr>
          <p:cNvGraphicFramePr>
            <a:graphicFrameLocks noGrp="1"/>
          </p:cNvGraphicFramePr>
          <p:nvPr>
            <p:ph idx="1"/>
            <p:extLst>
              <p:ext uri="{D42A27DB-BD31-4B8C-83A1-F6EECF244321}">
                <p14:modId xmlns:p14="http://schemas.microsoft.com/office/powerpoint/2010/main" val="1426168663"/>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9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4F702-2C09-4039-8233-CDA3F6332DDF}"/>
              </a:ext>
            </a:extLst>
          </p:cNvPr>
          <p:cNvSpPr>
            <a:spLocks noGrp="1"/>
          </p:cNvSpPr>
          <p:nvPr>
            <p:ph type="title"/>
          </p:nvPr>
        </p:nvSpPr>
        <p:spPr/>
        <p:txBody>
          <a:bodyPr>
            <a:normAutofit/>
          </a:bodyPr>
          <a:lstStyle/>
          <a:p>
            <a:r>
              <a:rPr lang="fr-FR" dirty="0"/>
              <a:t>Qu’est ce que la fragilité ?</a:t>
            </a:r>
          </a:p>
        </p:txBody>
      </p:sp>
      <p:sp>
        <p:nvSpPr>
          <p:cNvPr id="3" name="Espace réservé du contenu 2">
            <a:extLst>
              <a:ext uri="{FF2B5EF4-FFF2-40B4-BE49-F238E27FC236}">
                <a16:creationId xmlns:a16="http://schemas.microsoft.com/office/drawing/2014/main" id="{085952AB-D820-4D00-828A-E807698676A7}"/>
              </a:ext>
            </a:extLst>
          </p:cNvPr>
          <p:cNvSpPr>
            <a:spLocks noGrp="1"/>
          </p:cNvSpPr>
          <p:nvPr>
            <p:ph idx="1"/>
          </p:nvPr>
        </p:nvSpPr>
        <p:spPr/>
        <p:txBody>
          <a:bodyPr>
            <a:normAutofit/>
          </a:bodyPr>
          <a:lstStyle/>
          <a:p>
            <a:r>
              <a:rPr lang="fr-FR" sz="2000" dirty="0"/>
              <a:t>Diminution des réserves globales de l’organisme</a:t>
            </a:r>
          </a:p>
          <a:p>
            <a:r>
              <a:rPr lang="fr-FR" sz="2000" dirty="0"/>
              <a:t>Maintien du fonctionnement basal</a:t>
            </a:r>
          </a:p>
          <a:p>
            <a:r>
              <a:rPr lang="fr-FR" sz="2000" dirty="0"/>
              <a:t>Mais difficultés à surmonter un stress de plus en plus minime</a:t>
            </a:r>
          </a:p>
        </p:txBody>
      </p:sp>
      <p:pic>
        <p:nvPicPr>
          <p:cNvPr id="1026" name="Picture 2" descr="Résultat de recherche d'images pour &quot;jenga&quot;">
            <a:extLst>
              <a:ext uri="{FF2B5EF4-FFF2-40B4-BE49-F238E27FC236}">
                <a16:creationId xmlns:a16="http://schemas.microsoft.com/office/drawing/2014/main" id="{832E7C67-5684-4A11-9C7C-652A090FF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463" y="3474137"/>
            <a:ext cx="4254427" cy="283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6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196" y="484632"/>
            <a:ext cx="8433027"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77838C-87B7-55D5-7F74-495046BCA177}"/>
              </a:ext>
            </a:extLst>
          </p:cNvPr>
          <p:cNvSpPr>
            <a:spLocks noGrp="1"/>
          </p:cNvSpPr>
          <p:nvPr>
            <p:ph type="title"/>
          </p:nvPr>
        </p:nvSpPr>
        <p:spPr>
          <a:xfrm>
            <a:off x="525292" y="891241"/>
            <a:ext cx="2721097" cy="5075519"/>
          </a:xfrm>
        </p:spPr>
        <p:txBody>
          <a:bodyPr>
            <a:normAutofit/>
          </a:bodyPr>
          <a:lstStyle/>
          <a:p>
            <a:pPr algn="r"/>
            <a:r>
              <a:rPr lang="fr-FR" sz="3500" dirty="0">
                <a:solidFill>
                  <a:srgbClr val="FFFFFF"/>
                </a:solidFill>
              </a:rPr>
              <a:t>Objectifs tensionnels </a:t>
            </a:r>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13331"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14E6E22-8F12-BF04-2AA5-282141A27609}"/>
              </a:ext>
            </a:extLst>
          </p:cNvPr>
          <p:cNvSpPr>
            <a:spLocks noGrp="1"/>
          </p:cNvSpPr>
          <p:nvPr>
            <p:ph idx="1"/>
          </p:nvPr>
        </p:nvSpPr>
        <p:spPr>
          <a:xfrm>
            <a:off x="3722767" y="891241"/>
            <a:ext cx="4769758" cy="5075519"/>
          </a:xfrm>
        </p:spPr>
        <p:txBody>
          <a:bodyPr anchor="ctr">
            <a:normAutofit fontScale="40000" lnSpcReduction="20000"/>
          </a:bodyPr>
          <a:lstStyle/>
          <a:p>
            <a:pPr marL="0" indent="0" fontAlgn="base">
              <a:lnSpc>
                <a:spcPct val="90000"/>
              </a:lnSpc>
              <a:spcBef>
                <a:spcPts val="375"/>
              </a:spcBef>
              <a:spcAft>
                <a:spcPts val="750"/>
              </a:spcAft>
              <a:buNone/>
            </a:pPr>
            <a:r>
              <a:rPr lang="fr-FR" sz="3300" b="0" i="0" u="none" strike="noStrike" dirty="0">
                <a:solidFill>
                  <a:srgbClr val="FFFFFF"/>
                </a:solidFill>
                <a:effectLst/>
                <a:latin typeface="Open Sans" panose="020B0606030504020204" pitchFamily="34" charset="0"/>
              </a:rPr>
              <a:t>L’hypertension artérielle doit être diagnostiquée et traitée chez le patient âgé, y compris après 80  ans.</a:t>
            </a:r>
          </a:p>
          <a:p>
            <a:pPr fontAlgn="base">
              <a:lnSpc>
                <a:spcPct val="90000"/>
              </a:lnSpc>
              <a:spcBef>
                <a:spcPts val="375"/>
              </a:spcBef>
              <a:spcAft>
                <a:spcPts val="750"/>
              </a:spcAft>
              <a:buFont typeface="Wingdings" pitchFamily="2" charset="2"/>
              <a:buChar char="Ø"/>
            </a:pPr>
            <a:r>
              <a:rPr lang="fr-FR" sz="3300" b="0" i="0" u="none" strike="noStrike" dirty="0">
                <a:solidFill>
                  <a:srgbClr val="FFFFFF"/>
                </a:solidFill>
                <a:effectLst/>
                <a:latin typeface="Open Sans" panose="020B0606030504020204" pitchFamily="34" charset="0"/>
              </a:rPr>
              <a:t>L’objectif tensionnel pour le patient robuste doit être inférieur à 140/90 </a:t>
            </a:r>
            <a:r>
              <a:rPr lang="fr-FR" sz="3300" b="0" i="0" u="none" strike="noStrike" dirty="0" err="1">
                <a:solidFill>
                  <a:srgbClr val="FFFFFF"/>
                </a:solidFill>
                <a:effectLst/>
                <a:latin typeface="Open Sans" panose="020B0606030504020204" pitchFamily="34" charset="0"/>
              </a:rPr>
              <a:t>mmHg</a:t>
            </a:r>
            <a:r>
              <a:rPr lang="fr-FR" sz="3300" b="0" i="0" u="none" strike="noStrike" dirty="0">
                <a:solidFill>
                  <a:srgbClr val="FFFFFF"/>
                </a:solidFill>
                <a:effectLst/>
                <a:latin typeface="Open Sans" panose="020B0606030504020204" pitchFamily="34" charset="0"/>
              </a:rPr>
              <a:t>.</a:t>
            </a:r>
          </a:p>
          <a:p>
            <a:pPr fontAlgn="base">
              <a:lnSpc>
                <a:spcPct val="90000"/>
              </a:lnSpc>
              <a:spcBef>
                <a:spcPts val="375"/>
              </a:spcBef>
              <a:spcAft>
                <a:spcPts val="750"/>
              </a:spcAft>
              <a:buFont typeface="Wingdings" pitchFamily="2" charset="2"/>
              <a:buChar char="Ø"/>
            </a:pPr>
            <a:r>
              <a:rPr lang="fr-FR" sz="3300" b="0" i="0" u="none" strike="noStrike" dirty="0">
                <a:solidFill>
                  <a:srgbClr val="FFFFFF"/>
                </a:solidFill>
                <a:effectLst/>
                <a:latin typeface="Open Sans" panose="020B0606030504020204" pitchFamily="34" charset="0"/>
              </a:rPr>
              <a:t>L’objectif tensionnel pour le patient fragile est une PAS entre 140 et 150 </a:t>
            </a:r>
            <a:r>
              <a:rPr lang="fr-FR" sz="3300" b="0" i="0" u="none" strike="noStrike" dirty="0" err="1">
                <a:solidFill>
                  <a:srgbClr val="FFFFFF"/>
                </a:solidFill>
                <a:effectLst/>
                <a:latin typeface="Open Sans" panose="020B0606030504020204" pitchFamily="34" charset="0"/>
              </a:rPr>
              <a:t>mmHg</a:t>
            </a:r>
            <a:r>
              <a:rPr lang="fr-FR" sz="3300" b="0" i="0" u="none" strike="noStrike" dirty="0">
                <a:solidFill>
                  <a:srgbClr val="FFFFFF"/>
                </a:solidFill>
                <a:effectLst/>
                <a:latin typeface="Open Sans" panose="020B0606030504020204" pitchFamily="34" charset="0"/>
              </a:rPr>
              <a:t>. Il faut oublier les chiffres de la PAD et ne traiter que la PAS chez le sujet âgé fragile.</a:t>
            </a:r>
          </a:p>
          <a:p>
            <a:pPr fontAlgn="base">
              <a:lnSpc>
                <a:spcPct val="90000"/>
              </a:lnSpc>
              <a:spcBef>
                <a:spcPts val="375"/>
              </a:spcBef>
              <a:spcAft>
                <a:spcPts val="750"/>
              </a:spcAft>
              <a:buFont typeface="Wingdings" pitchFamily="2" charset="2"/>
              <a:buChar char="Ø"/>
            </a:pPr>
            <a:r>
              <a:rPr lang="fr-FR" sz="3300" b="0" i="0" u="none" strike="noStrike" dirty="0">
                <a:solidFill>
                  <a:srgbClr val="FFFFFF"/>
                </a:solidFill>
                <a:effectLst/>
                <a:latin typeface="Open Sans" panose="020B0606030504020204" pitchFamily="34" charset="0"/>
              </a:rPr>
              <a:t>Ne pas dépasser trois antihypertenseurs et surveiller les effets secondaires des traitements.</a:t>
            </a:r>
          </a:p>
          <a:p>
            <a:pPr fontAlgn="base">
              <a:lnSpc>
                <a:spcPct val="90000"/>
              </a:lnSpc>
              <a:spcBef>
                <a:spcPts val="375"/>
              </a:spcBef>
              <a:spcAft>
                <a:spcPts val="750"/>
              </a:spcAft>
              <a:buFont typeface="Wingdings" pitchFamily="2" charset="2"/>
              <a:buChar char="Ø"/>
            </a:pPr>
            <a:r>
              <a:rPr lang="fr-FR" sz="3300" b="0" i="0" u="none" strike="noStrike" dirty="0">
                <a:solidFill>
                  <a:srgbClr val="FFFFFF"/>
                </a:solidFill>
                <a:effectLst/>
                <a:latin typeface="Open Sans" panose="020B0606030504020204" pitchFamily="34" charset="0"/>
              </a:rPr>
              <a:t>Pour les patients très fragiles, la PAS doit être autour de 150 </a:t>
            </a:r>
            <a:r>
              <a:rPr lang="fr-FR" sz="3300" b="0" i="0" u="none" strike="noStrike" dirty="0" err="1">
                <a:solidFill>
                  <a:srgbClr val="FFFFFF"/>
                </a:solidFill>
                <a:effectLst/>
                <a:latin typeface="Open Sans" panose="020B0606030504020204" pitchFamily="34" charset="0"/>
              </a:rPr>
              <a:t>mmHg</a:t>
            </a:r>
            <a:r>
              <a:rPr lang="fr-FR" sz="3300" b="0" i="0" u="none" strike="noStrike" dirty="0">
                <a:solidFill>
                  <a:srgbClr val="FFFFFF"/>
                </a:solidFill>
                <a:effectLst/>
                <a:latin typeface="Open Sans" panose="020B0606030504020204" pitchFamily="34" charset="0"/>
              </a:rPr>
              <a:t>. </a:t>
            </a:r>
          </a:p>
          <a:p>
            <a:pPr fontAlgn="base">
              <a:lnSpc>
                <a:spcPct val="90000"/>
              </a:lnSpc>
              <a:spcBef>
                <a:spcPts val="375"/>
              </a:spcBef>
              <a:spcAft>
                <a:spcPts val="750"/>
              </a:spcAft>
              <a:buFont typeface="Wingdings" pitchFamily="2" charset="2"/>
              <a:buChar char="Ø"/>
            </a:pPr>
            <a:r>
              <a:rPr lang="fr-FR" sz="3300" b="0" i="0" u="none" strike="noStrike" dirty="0">
                <a:solidFill>
                  <a:srgbClr val="FFFFFF"/>
                </a:solidFill>
                <a:effectLst/>
                <a:latin typeface="Open Sans" panose="020B0606030504020204" pitchFamily="34" charset="0"/>
              </a:rPr>
              <a:t>La Société européenne de cardiologie définit les patients fragiles comme les patients hospitalisés en gériatrie, vivant en </a:t>
            </a:r>
            <a:r>
              <a:rPr lang="fr-FR" sz="3300" b="0" i="0" u="none" strike="noStrike" dirty="0" err="1">
                <a:solidFill>
                  <a:srgbClr val="FFFFFF"/>
                </a:solidFill>
                <a:effectLst/>
                <a:latin typeface="Open Sans" panose="020B0606030504020204" pitchFamily="34" charset="0"/>
              </a:rPr>
              <a:t>Ehpad</a:t>
            </a:r>
            <a:r>
              <a:rPr lang="fr-FR" sz="3300" b="0" i="0" u="none" strike="noStrike" dirty="0">
                <a:solidFill>
                  <a:srgbClr val="FFFFFF"/>
                </a:solidFill>
                <a:effectLst/>
                <a:latin typeface="Open Sans" panose="020B0606030504020204" pitchFamily="34" charset="0"/>
              </a:rPr>
              <a:t>, souffrant d’hypotension orthostatique ou ceux qui ont une espérance de vie réduite. </a:t>
            </a:r>
          </a:p>
          <a:p>
            <a:pPr fontAlgn="base">
              <a:lnSpc>
                <a:spcPct val="90000"/>
              </a:lnSpc>
              <a:spcBef>
                <a:spcPts val="375"/>
              </a:spcBef>
              <a:spcAft>
                <a:spcPts val="750"/>
              </a:spcAft>
              <a:buFont typeface="Wingdings" pitchFamily="2" charset="2"/>
              <a:buChar char="Ø"/>
            </a:pPr>
            <a:r>
              <a:rPr lang="fr-FR" sz="3300" b="0" i="0" u="none" strike="noStrike" dirty="0">
                <a:solidFill>
                  <a:srgbClr val="FFFFFF"/>
                </a:solidFill>
                <a:effectLst/>
                <a:latin typeface="Open Sans" panose="020B0606030504020204" pitchFamily="34" charset="0"/>
              </a:rPr>
              <a:t>Les recommandations françaises vont dans le même sens. </a:t>
            </a:r>
            <a:endParaRPr lang="fr-FR" b="0" i="0" u="none" strike="noStrike" dirty="0">
              <a:solidFill>
                <a:srgbClr val="FFFFFF"/>
              </a:solidFill>
              <a:effectLst/>
              <a:latin typeface="Open Sans" panose="020B0606030504020204" pitchFamily="34" charset="0"/>
            </a:endParaRPr>
          </a:p>
          <a:p>
            <a:pPr fontAlgn="base">
              <a:lnSpc>
                <a:spcPct val="90000"/>
              </a:lnSpc>
              <a:spcBef>
                <a:spcPts val="375"/>
              </a:spcBef>
              <a:spcAft>
                <a:spcPts val="750"/>
              </a:spcAft>
            </a:pPr>
            <a:r>
              <a:rPr lang="fr-FR" sz="2800" b="0" i="0" u="none" strike="noStrike" dirty="0">
                <a:solidFill>
                  <a:srgbClr val="FFFFFF"/>
                </a:solidFill>
                <a:effectLst/>
                <a:latin typeface="Open Sans" panose="020B0606030504020204" pitchFamily="34" charset="0"/>
              </a:rPr>
              <a:t>Sources : </a:t>
            </a:r>
            <a:r>
              <a:rPr lang="fr-FR" sz="2800" dirty="0">
                <a:solidFill>
                  <a:srgbClr val="FFFFFF"/>
                </a:solidFill>
                <a:latin typeface="Open Sans" panose="020B0606030504020204" pitchFamily="34" charset="0"/>
              </a:rPr>
              <a:t>repères en gériatrie février 2023 </a:t>
            </a:r>
            <a:endParaRPr lang="fr-FR" sz="2800" b="0" i="0" u="none" strike="noStrike" dirty="0">
              <a:solidFill>
                <a:srgbClr val="FFFFFF"/>
              </a:solidFill>
              <a:effectLst/>
              <a:latin typeface="Open Sans" panose="020B0606030504020204" pitchFamily="34" charset="0"/>
            </a:endParaRPr>
          </a:p>
          <a:p>
            <a:pPr fontAlgn="base">
              <a:lnSpc>
                <a:spcPct val="90000"/>
              </a:lnSpc>
              <a:spcBef>
                <a:spcPts val="375"/>
              </a:spcBef>
              <a:spcAft>
                <a:spcPts val="750"/>
              </a:spcAft>
            </a:pPr>
            <a:endParaRPr lang="fr-FR" b="0" i="0" u="none" strike="noStrike" dirty="0">
              <a:solidFill>
                <a:srgbClr val="FFFFFF"/>
              </a:solidFill>
              <a:effectLst/>
              <a:latin typeface="Open Sans" panose="020B0606030504020204" pitchFamily="34" charset="0"/>
            </a:endParaRPr>
          </a:p>
          <a:p>
            <a:pPr marL="0" indent="0" fontAlgn="base">
              <a:lnSpc>
                <a:spcPct val="90000"/>
              </a:lnSpc>
              <a:spcBef>
                <a:spcPts val="375"/>
              </a:spcBef>
              <a:spcAft>
                <a:spcPts val="750"/>
              </a:spcAft>
              <a:buNone/>
            </a:pPr>
            <a:br>
              <a:rPr lang="fr-FR" sz="900" dirty="0">
                <a:solidFill>
                  <a:srgbClr val="FFFFFF"/>
                </a:solidFill>
              </a:rPr>
            </a:br>
            <a:endParaRPr lang="fr-FR" sz="900" dirty="0">
              <a:solidFill>
                <a:srgbClr val="FFFFFF"/>
              </a:solidFill>
            </a:endParaRPr>
          </a:p>
        </p:txBody>
      </p:sp>
    </p:spTree>
    <p:extLst>
      <p:ext uri="{BB962C8B-B14F-4D97-AF65-F5344CB8AC3E}">
        <p14:creationId xmlns:p14="http://schemas.microsoft.com/office/powerpoint/2010/main" val="1453350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txBody>
          <a:bodyPr/>
          <a:lstStyle/>
          <a:p>
            <a:endParaRPr lang="fr-FR"/>
          </a:p>
        </p:txBody>
      </p:sp>
      <p:sp>
        <p:nvSpPr>
          <p:cNvPr id="2" name="Titre 1">
            <a:extLst>
              <a:ext uri="{FF2B5EF4-FFF2-40B4-BE49-F238E27FC236}">
                <a16:creationId xmlns:a16="http://schemas.microsoft.com/office/drawing/2014/main" id="{4F838617-BEEF-4396-764C-0609793F3298}"/>
              </a:ext>
            </a:extLst>
          </p:cNvPr>
          <p:cNvSpPr>
            <a:spLocks noGrp="1"/>
          </p:cNvSpPr>
          <p:nvPr>
            <p:ph type="title"/>
          </p:nvPr>
        </p:nvSpPr>
        <p:spPr>
          <a:xfrm>
            <a:off x="430056" y="559477"/>
            <a:ext cx="2823900" cy="5709931"/>
          </a:xfrm>
        </p:spPr>
        <p:txBody>
          <a:bodyPr>
            <a:normAutofit/>
          </a:bodyPr>
          <a:lstStyle/>
          <a:p>
            <a:pPr algn="ctr"/>
            <a:r>
              <a:rPr lang="fr-FR" dirty="0"/>
              <a:t>Quid des statines après 75 ans ? </a:t>
            </a:r>
          </a:p>
        </p:txBody>
      </p:sp>
      <p:graphicFrame>
        <p:nvGraphicFramePr>
          <p:cNvPr id="5" name="Espace réservé du contenu 2">
            <a:extLst>
              <a:ext uri="{FF2B5EF4-FFF2-40B4-BE49-F238E27FC236}">
                <a16:creationId xmlns:a16="http://schemas.microsoft.com/office/drawing/2014/main" id="{CA9D0D0A-430D-5C10-ABCB-AF79EC9371C5}"/>
              </a:ext>
            </a:extLst>
          </p:cNvPr>
          <p:cNvGraphicFramePr>
            <a:graphicFrameLocks noGrp="1"/>
          </p:cNvGraphicFramePr>
          <p:nvPr>
            <p:ph idx="1"/>
            <p:extLst>
              <p:ext uri="{D42A27DB-BD31-4B8C-83A1-F6EECF244321}">
                <p14:modId xmlns:p14="http://schemas.microsoft.com/office/powerpoint/2010/main" val="146704160"/>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126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txBody>
          <a:bodyPr/>
          <a:lstStyle/>
          <a:p>
            <a:endParaRPr lang="fr-FR"/>
          </a:p>
        </p:txBody>
      </p:sp>
      <p:sp>
        <p:nvSpPr>
          <p:cNvPr id="2" name="Titre 1">
            <a:extLst>
              <a:ext uri="{FF2B5EF4-FFF2-40B4-BE49-F238E27FC236}">
                <a16:creationId xmlns:a16="http://schemas.microsoft.com/office/drawing/2014/main" id="{0EED832E-FEF4-2394-C74E-4DE5C9B0DAAE}"/>
              </a:ext>
            </a:extLst>
          </p:cNvPr>
          <p:cNvSpPr>
            <a:spLocks noGrp="1"/>
          </p:cNvSpPr>
          <p:nvPr>
            <p:ph type="title"/>
          </p:nvPr>
        </p:nvSpPr>
        <p:spPr>
          <a:xfrm>
            <a:off x="430056" y="559477"/>
            <a:ext cx="2823900" cy="5709931"/>
          </a:xfrm>
        </p:spPr>
        <p:txBody>
          <a:bodyPr>
            <a:normAutofit/>
          </a:bodyPr>
          <a:lstStyle/>
          <a:p>
            <a:pPr algn="ctr"/>
            <a:r>
              <a:rPr lang="fr-FR" dirty="0"/>
              <a:t>Cancer de la prostate : PSA </a:t>
            </a:r>
            <a:br>
              <a:rPr lang="fr-FR" dirty="0"/>
            </a:br>
            <a:br>
              <a:rPr lang="fr-FR" dirty="0"/>
            </a:br>
            <a:br>
              <a:rPr lang="fr-FR" dirty="0"/>
            </a:br>
            <a:br>
              <a:rPr lang="fr-FR" dirty="0"/>
            </a:br>
            <a:r>
              <a:rPr lang="fr-FR" sz="1000" dirty="0"/>
              <a:t>sources: recomedicalecancerdeprostate2024  </a:t>
            </a:r>
            <a:br>
              <a:rPr lang="fr-FR" sz="1000" dirty="0"/>
            </a:br>
            <a:endParaRPr lang="fr-FR" sz="1000" dirty="0"/>
          </a:p>
        </p:txBody>
      </p:sp>
      <p:graphicFrame>
        <p:nvGraphicFramePr>
          <p:cNvPr id="5" name="Espace réservé du contenu 2">
            <a:extLst>
              <a:ext uri="{FF2B5EF4-FFF2-40B4-BE49-F238E27FC236}">
                <a16:creationId xmlns:a16="http://schemas.microsoft.com/office/drawing/2014/main" id="{D4AB988C-6AAE-725C-B3D5-5CA3749102E6}"/>
              </a:ext>
            </a:extLst>
          </p:cNvPr>
          <p:cNvGraphicFramePr>
            <a:graphicFrameLocks noGrp="1"/>
          </p:cNvGraphicFramePr>
          <p:nvPr>
            <p:ph idx="1"/>
            <p:extLst>
              <p:ext uri="{D42A27DB-BD31-4B8C-83A1-F6EECF244321}">
                <p14:modId xmlns:p14="http://schemas.microsoft.com/office/powerpoint/2010/main" val="3620315363"/>
              </p:ext>
            </p:extLst>
          </p:nvPr>
        </p:nvGraphicFramePr>
        <p:xfrm>
          <a:off x="4108593" y="800947"/>
          <a:ext cx="485938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395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 name="Picture 2" descr="J:\la gériatrie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6930">
            <a:off x="2355996" y="306525"/>
            <a:ext cx="4664276" cy="6112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341876-0FAA-4DAB-8BED-40856B9AFE6F}"/>
              </a:ext>
            </a:extLst>
          </p:cNvPr>
          <p:cNvSpPr/>
          <p:nvPr/>
        </p:nvSpPr>
        <p:spPr>
          <a:xfrm>
            <a:off x="4597062" y="2440583"/>
            <a:ext cx="2190051" cy="34310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FE468A3A-9B20-451D-9E55-9F53F04083AD}"/>
              </a:ext>
            </a:extLst>
          </p:cNvPr>
          <p:cNvSpPr/>
          <p:nvPr/>
        </p:nvSpPr>
        <p:spPr>
          <a:xfrm>
            <a:off x="2348500" y="2440583"/>
            <a:ext cx="2190051" cy="3431097"/>
          </a:xfrm>
          <a:prstGeom prst="rect">
            <a:avLst/>
          </a:prstGeom>
          <a:solidFill>
            <a:schemeClr val="bg1"/>
          </a:solidFill>
          <a:ln>
            <a:solidFill>
              <a:srgbClr val="01A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A94B44C-8E0F-45D2-93AD-B0A626299322}"/>
              </a:ext>
            </a:extLst>
          </p:cNvPr>
          <p:cNvSpPr/>
          <p:nvPr/>
        </p:nvSpPr>
        <p:spPr>
          <a:xfrm>
            <a:off x="98498" y="2445084"/>
            <a:ext cx="2190051" cy="343109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40F25A4-BEFE-4186-9173-BA5D00DE74B9}"/>
              </a:ext>
            </a:extLst>
          </p:cNvPr>
          <p:cNvSpPr>
            <a:spLocks noGrp="1"/>
          </p:cNvSpPr>
          <p:nvPr>
            <p:ph type="title"/>
          </p:nvPr>
        </p:nvSpPr>
        <p:spPr/>
        <p:txBody>
          <a:bodyPr>
            <a:normAutofit fontScale="90000"/>
          </a:bodyPr>
          <a:lstStyle/>
          <a:p>
            <a:r>
              <a:rPr lang="fr-FR" dirty="0"/>
              <a:t>Qu’y a-t-il de différent entre un corps « jeune » et un corps « vieux »?</a:t>
            </a:r>
          </a:p>
        </p:txBody>
      </p:sp>
      <p:pic>
        <p:nvPicPr>
          <p:cNvPr id="5" name="Image 4">
            <a:extLst>
              <a:ext uri="{FF2B5EF4-FFF2-40B4-BE49-F238E27FC236}">
                <a16:creationId xmlns:a16="http://schemas.microsoft.com/office/drawing/2014/main" id="{3B18185D-EAA5-4C84-8220-3926CF819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652" y="2713533"/>
            <a:ext cx="1286706" cy="1286706"/>
          </a:xfrm>
          <a:prstGeom prst="rect">
            <a:avLst/>
          </a:prstGeom>
        </p:spPr>
      </p:pic>
      <p:sp>
        <p:nvSpPr>
          <p:cNvPr id="6" name="ZoneTexte 5">
            <a:extLst>
              <a:ext uri="{FF2B5EF4-FFF2-40B4-BE49-F238E27FC236}">
                <a16:creationId xmlns:a16="http://schemas.microsoft.com/office/drawing/2014/main" id="{F1721551-165F-40FD-AE33-040545218A05}"/>
              </a:ext>
            </a:extLst>
          </p:cNvPr>
          <p:cNvSpPr txBox="1"/>
          <p:nvPr/>
        </p:nvSpPr>
        <p:spPr>
          <a:xfrm>
            <a:off x="457652" y="4390020"/>
            <a:ext cx="1622365" cy="1169551"/>
          </a:xfrm>
          <a:prstGeom prst="rect">
            <a:avLst/>
          </a:prstGeom>
          <a:noFill/>
        </p:spPr>
        <p:txBody>
          <a:bodyPr wrap="square" rtlCol="0">
            <a:spAutoFit/>
          </a:bodyPr>
          <a:lstStyle/>
          <a:p>
            <a:r>
              <a:rPr lang="fr-FR" sz="1600" dirty="0"/>
              <a:t>Modifications </a:t>
            </a:r>
            <a:r>
              <a:rPr lang="fr-FR" dirty="0"/>
              <a:t>corporelles: perte de muscle</a:t>
            </a:r>
          </a:p>
        </p:txBody>
      </p:sp>
      <p:pic>
        <p:nvPicPr>
          <p:cNvPr id="8" name="Image 7">
            <a:extLst>
              <a:ext uri="{FF2B5EF4-FFF2-40B4-BE49-F238E27FC236}">
                <a16:creationId xmlns:a16="http://schemas.microsoft.com/office/drawing/2014/main" id="{285A3A77-78A3-44E9-922B-98B191F55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296" y="2709032"/>
            <a:ext cx="1286706" cy="1286706"/>
          </a:xfrm>
          <a:prstGeom prst="rect">
            <a:avLst/>
          </a:prstGeom>
        </p:spPr>
      </p:pic>
      <p:sp>
        <p:nvSpPr>
          <p:cNvPr id="9" name="ZoneTexte 8">
            <a:extLst>
              <a:ext uri="{FF2B5EF4-FFF2-40B4-BE49-F238E27FC236}">
                <a16:creationId xmlns:a16="http://schemas.microsoft.com/office/drawing/2014/main" id="{016D99E2-C255-4E51-B02A-6A529D750BF2}"/>
              </a:ext>
            </a:extLst>
          </p:cNvPr>
          <p:cNvSpPr txBox="1"/>
          <p:nvPr/>
        </p:nvSpPr>
        <p:spPr>
          <a:xfrm>
            <a:off x="2705296" y="4385518"/>
            <a:ext cx="1476461" cy="923330"/>
          </a:xfrm>
          <a:prstGeom prst="rect">
            <a:avLst/>
          </a:prstGeom>
          <a:noFill/>
        </p:spPr>
        <p:txBody>
          <a:bodyPr wrap="square" rtlCol="0">
            <a:spAutoFit/>
          </a:bodyPr>
          <a:lstStyle/>
          <a:p>
            <a:r>
              <a:rPr lang="fr-FR" dirty="0"/>
              <a:t>Diminution de la capacité d’effort</a:t>
            </a:r>
          </a:p>
        </p:txBody>
      </p:sp>
      <p:sp>
        <p:nvSpPr>
          <p:cNvPr id="10" name="ZoneTexte 9">
            <a:extLst>
              <a:ext uri="{FF2B5EF4-FFF2-40B4-BE49-F238E27FC236}">
                <a16:creationId xmlns:a16="http://schemas.microsoft.com/office/drawing/2014/main" id="{AE2961A4-251C-4CAB-8D5A-D25F57D4B2A4}"/>
              </a:ext>
            </a:extLst>
          </p:cNvPr>
          <p:cNvSpPr txBox="1"/>
          <p:nvPr/>
        </p:nvSpPr>
        <p:spPr>
          <a:xfrm>
            <a:off x="4953856" y="4385518"/>
            <a:ext cx="2047438" cy="1200329"/>
          </a:xfrm>
          <a:prstGeom prst="rect">
            <a:avLst/>
          </a:prstGeom>
          <a:noFill/>
        </p:spPr>
        <p:txBody>
          <a:bodyPr wrap="square" rtlCol="0">
            <a:spAutoFit/>
          </a:bodyPr>
          <a:lstStyle/>
          <a:p>
            <a:r>
              <a:rPr lang="fr-FR" dirty="0"/>
              <a:t>Accumulation de « déficits » (maladies, handicaps…)</a:t>
            </a:r>
          </a:p>
        </p:txBody>
      </p:sp>
      <p:pic>
        <p:nvPicPr>
          <p:cNvPr id="11" name="Image 10">
            <a:extLst>
              <a:ext uri="{FF2B5EF4-FFF2-40B4-BE49-F238E27FC236}">
                <a16:creationId xmlns:a16="http://schemas.microsoft.com/office/drawing/2014/main" id="{D86C4516-8B18-43FE-8258-D1A78A03B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6646" y="2857264"/>
            <a:ext cx="502305" cy="502305"/>
          </a:xfrm>
          <a:prstGeom prst="rect">
            <a:avLst/>
          </a:prstGeom>
        </p:spPr>
      </p:pic>
      <p:pic>
        <p:nvPicPr>
          <p:cNvPr id="12" name="Image 11">
            <a:extLst>
              <a:ext uri="{FF2B5EF4-FFF2-40B4-BE49-F238E27FC236}">
                <a16:creationId xmlns:a16="http://schemas.microsoft.com/office/drawing/2014/main" id="{7D283030-0611-490A-BAC4-F8F864EEF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5639" y="3134017"/>
            <a:ext cx="509353" cy="509353"/>
          </a:xfrm>
          <a:prstGeom prst="rect">
            <a:avLst/>
          </a:prstGeom>
        </p:spPr>
      </p:pic>
      <p:pic>
        <p:nvPicPr>
          <p:cNvPr id="16" name="Image 15">
            <a:extLst>
              <a:ext uri="{FF2B5EF4-FFF2-40B4-BE49-F238E27FC236}">
                <a16:creationId xmlns:a16="http://schemas.microsoft.com/office/drawing/2014/main" id="{34D15368-3822-4CB6-AF24-995849BEB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8247" y="2704022"/>
            <a:ext cx="538655" cy="538655"/>
          </a:xfrm>
          <a:prstGeom prst="rect">
            <a:avLst/>
          </a:prstGeom>
        </p:spPr>
      </p:pic>
      <p:pic>
        <p:nvPicPr>
          <p:cNvPr id="18" name="Image 17">
            <a:extLst>
              <a:ext uri="{FF2B5EF4-FFF2-40B4-BE49-F238E27FC236}">
                <a16:creationId xmlns:a16="http://schemas.microsoft.com/office/drawing/2014/main" id="{652B2A5C-F72E-4B1B-AAAC-4C854CFEB5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8857" y="3886747"/>
            <a:ext cx="451446" cy="451446"/>
          </a:xfrm>
          <a:prstGeom prst="rect">
            <a:avLst/>
          </a:prstGeom>
        </p:spPr>
      </p:pic>
      <p:pic>
        <p:nvPicPr>
          <p:cNvPr id="19" name="Image 18">
            <a:extLst>
              <a:ext uri="{FF2B5EF4-FFF2-40B4-BE49-F238E27FC236}">
                <a16:creationId xmlns:a16="http://schemas.microsoft.com/office/drawing/2014/main" id="{08C1D0A9-9F41-45DF-92EE-CF1A65E597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3862" y="3767234"/>
            <a:ext cx="614197" cy="538655"/>
          </a:xfrm>
          <a:prstGeom prst="rect">
            <a:avLst/>
          </a:prstGeom>
        </p:spPr>
      </p:pic>
      <p:pic>
        <p:nvPicPr>
          <p:cNvPr id="4" name="Image 3">
            <a:extLst>
              <a:ext uri="{FF2B5EF4-FFF2-40B4-BE49-F238E27FC236}">
                <a16:creationId xmlns:a16="http://schemas.microsoft.com/office/drawing/2014/main" id="{04AACDDC-6ACF-4EAA-AACF-2D1B64E250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9264" y="3309443"/>
            <a:ext cx="675113" cy="675113"/>
          </a:xfrm>
          <a:prstGeom prst="rect">
            <a:avLst/>
          </a:prstGeom>
        </p:spPr>
      </p:pic>
      <p:pic>
        <p:nvPicPr>
          <p:cNvPr id="20" name="Image 19">
            <a:extLst>
              <a:ext uri="{FF2B5EF4-FFF2-40B4-BE49-F238E27FC236}">
                <a16:creationId xmlns:a16="http://schemas.microsoft.com/office/drawing/2014/main" id="{773B8D95-B0FC-48E2-8868-E06AD0877C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2259" y="2670682"/>
            <a:ext cx="509353" cy="509353"/>
          </a:xfrm>
          <a:prstGeom prst="rect">
            <a:avLst/>
          </a:prstGeom>
        </p:spPr>
      </p:pic>
      <p:pic>
        <p:nvPicPr>
          <p:cNvPr id="22" name="Image 21">
            <a:extLst>
              <a:ext uri="{FF2B5EF4-FFF2-40B4-BE49-F238E27FC236}">
                <a16:creationId xmlns:a16="http://schemas.microsoft.com/office/drawing/2014/main" id="{2A7DAB0F-6270-4DE0-81F3-552E0CF122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3563" y="3035131"/>
            <a:ext cx="662971" cy="662971"/>
          </a:xfrm>
          <a:prstGeom prst="rect">
            <a:avLst/>
          </a:prstGeom>
        </p:spPr>
      </p:pic>
      <p:pic>
        <p:nvPicPr>
          <p:cNvPr id="17" name="Image 16">
            <a:extLst>
              <a:ext uri="{FF2B5EF4-FFF2-40B4-BE49-F238E27FC236}">
                <a16:creationId xmlns:a16="http://schemas.microsoft.com/office/drawing/2014/main" id="{4E3FC46A-C296-4E41-9122-0C03BE1836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32608" y="3337240"/>
            <a:ext cx="538655" cy="538655"/>
          </a:xfrm>
          <a:prstGeom prst="rect">
            <a:avLst/>
          </a:prstGeom>
        </p:spPr>
      </p:pic>
      <p:pic>
        <p:nvPicPr>
          <p:cNvPr id="21" name="Image 20">
            <a:extLst>
              <a:ext uri="{FF2B5EF4-FFF2-40B4-BE49-F238E27FC236}">
                <a16:creationId xmlns:a16="http://schemas.microsoft.com/office/drawing/2014/main" id="{63F1BC46-5A51-49D3-9E43-029D96CA84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53926" y="3640283"/>
            <a:ext cx="618911" cy="618911"/>
          </a:xfrm>
          <a:prstGeom prst="rect">
            <a:avLst/>
          </a:prstGeom>
        </p:spPr>
      </p:pic>
      <p:sp>
        <p:nvSpPr>
          <p:cNvPr id="23" name="Rectangle 22">
            <a:extLst>
              <a:ext uri="{FF2B5EF4-FFF2-40B4-BE49-F238E27FC236}">
                <a16:creationId xmlns:a16="http://schemas.microsoft.com/office/drawing/2014/main" id="{849E6E84-8D6C-45F7-A30D-6C1E69D84257}"/>
              </a:ext>
            </a:extLst>
          </p:cNvPr>
          <p:cNvSpPr/>
          <p:nvPr/>
        </p:nvSpPr>
        <p:spPr>
          <a:xfrm>
            <a:off x="6855451" y="2440583"/>
            <a:ext cx="2190051" cy="343109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06278F2A-E613-4DDA-91A0-AB1D12D94517}"/>
              </a:ext>
            </a:extLst>
          </p:cNvPr>
          <p:cNvSpPr txBox="1"/>
          <p:nvPr/>
        </p:nvSpPr>
        <p:spPr>
          <a:xfrm>
            <a:off x="7480728" y="4385518"/>
            <a:ext cx="1109597" cy="646331"/>
          </a:xfrm>
          <a:prstGeom prst="rect">
            <a:avLst/>
          </a:prstGeom>
          <a:noFill/>
        </p:spPr>
        <p:txBody>
          <a:bodyPr wrap="square" rtlCol="0">
            <a:spAutoFit/>
          </a:bodyPr>
          <a:lstStyle/>
          <a:p>
            <a:r>
              <a:rPr lang="fr-FR" dirty="0"/>
              <a:t>Déclin cognitif</a:t>
            </a:r>
          </a:p>
        </p:txBody>
      </p:sp>
      <p:pic>
        <p:nvPicPr>
          <p:cNvPr id="26" name="Image 25">
            <a:extLst>
              <a:ext uri="{FF2B5EF4-FFF2-40B4-BE49-F238E27FC236}">
                <a16:creationId xmlns:a16="http://schemas.microsoft.com/office/drawing/2014/main" id="{23D1C96D-E2D1-4AA5-B4BF-E346264384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855" y="2827903"/>
            <a:ext cx="1313471" cy="1313471"/>
          </a:xfrm>
          <a:prstGeom prst="rect">
            <a:avLst/>
          </a:prstGeom>
        </p:spPr>
      </p:pic>
    </p:spTree>
    <p:extLst>
      <p:ext uri="{BB962C8B-B14F-4D97-AF65-F5344CB8AC3E}">
        <p14:creationId xmlns:p14="http://schemas.microsoft.com/office/powerpoint/2010/main" val="10151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FB255-5BF5-4633-BA78-A7043B59B741}"/>
              </a:ext>
            </a:extLst>
          </p:cNvPr>
          <p:cNvSpPr/>
          <p:nvPr/>
        </p:nvSpPr>
        <p:spPr>
          <a:xfrm>
            <a:off x="7899807" y="110077"/>
            <a:ext cx="1109969" cy="11734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0834090-A240-41C2-AA11-68BA7CDDCD86}"/>
              </a:ext>
            </a:extLst>
          </p:cNvPr>
          <p:cNvSpPr>
            <a:spLocks noGrp="1"/>
          </p:cNvSpPr>
          <p:nvPr>
            <p:ph type="title"/>
          </p:nvPr>
        </p:nvSpPr>
        <p:spPr>
          <a:xfrm>
            <a:off x="628650" y="365126"/>
            <a:ext cx="7886700" cy="1325563"/>
          </a:xfrm>
        </p:spPr>
        <p:txBody>
          <a:bodyPr/>
          <a:lstStyle/>
          <a:p>
            <a:r>
              <a:rPr lang="fr-FR" dirty="0"/>
              <a:t>Perte de muscle: sarcopénie</a:t>
            </a:r>
          </a:p>
        </p:txBody>
      </p:sp>
      <p:sp>
        <p:nvSpPr>
          <p:cNvPr id="3" name="Espace réservé du contenu 2">
            <a:extLst>
              <a:ext uri="{FF2B5EF4-FFF2-40B4-BE49-F238E27FC236}">
                <a16:creationId xmlns:a16="http://schemas.microsoft.com/office/drawing/2014/main" id="{E761E83E-CF75-4D5E-B3B6-30D90D3B288C}"/>
              </a:ext>
            </a:extLst>
          </p:cNvPr>
          <p:cNvSpPr>
            <a:spLocks noGrp="1"/>
          </p:cNvSpPr>
          <p:nvPr>
            <p:ph idx="1"/>
          </p:nvPr>
        </p:nvSpPr>
        <p:spPr>
          <a:xfrm>
            <a:off x="603725" y="1538566"/>
            <a:ext cx="7886700" cy="2063623"/>
          </a:xfrm>
        </p:spPr>
        <p:txBody>
          <a:bodyPr>
            <a:normAutofit fontScale="85000" lnSpcReduction="20000"/>
          </a:bodyPr>
          <a:lstStyle/>
          <a:p>
            <a:r>
              <a:rPr lang="fr-FR" sz="2400" dirty="0"/>
              <a:t>Diminution de la quantité et de la qualité de muscle à partir de 60 ans</a:t>
            </a:r>
          </a:p>
          <a:p>
            <a:r>
              <a:rPr lang="fr-FR" sz="2400" dirty="0">
                <a:solidFill>
                  <a:srgbClr val="FF0000"/>
                </a:solidFill>
              </a:rPr>
              <a:t>Aggravée par baisse d’activité physique et dénutrition</a:t>
            </a:r>
          </a:p>
          <a:p>
            <a:r>
              <a:rPr lang="fr-FR" sz="2400" dirty="0">
                <a:solidFill>
                  <a:srgbClr val="FF0000"/>
                </a:solidFill>
              </a:rPr>
              <a:t>Difficile +++ à inverser </a:t>
            </a:r>
            <a:r>
              <a:rPr lang="fr-FR" sz="2400" dirty="0"/>
              <a:t>(« on ne regagne jamais ce qu’on a perdu »)</a:t>
            </a:r>
          </a:p>
          <a:p>
            <a:r>
              <a:rPr lang="fr-FR" sz="2400" dirty="0"/>
              <a:t>=&gt; DIMINUTION DES RESERVES</a:t>
            </a:r>
          </a:p>
          <a:p>
            <a:endParaRPr lang="fr-FR" sz="2400" dirty="0"/>
          </a:p>
        </p:txBody>
      </p:sp>
      <p:pic>
        <p:nvPicPr>
          <p:cNvPr id="6" name="Image 5">
            <a:extLst>
              <a:ext uri="{FF2B5EF4-FFF2-40B4-BE49-F238E27FC236}">
                <a16:creationId xmlns:a16="http://schemas.microsoft.com/office/drawing/2014/main" id="{E3B29732-865D-4D52-8AA3-41D8D8836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236" y="259482"/>
            <a:ext cx="843110" cy="843110"/>
          </a:xfrm>
          <a:prstGeom prst="rect">
            <a:avLst/>
          </a:prstGeom>
        </p:spPr>
      </p:pic>
      <p:pic>
        <p:nvPicPr>
          <p:cNvPr id="8" name="Picture 3">
            <a:extLst>
              <a:ext uri="{FF2B5EF4-FFF2-40B4-BE49-F238E27FC236}">
                <a16:creationId xmlns:a16="http://schemas.microsoft.com/office/drawing/2014/main" id="{8838AAF4-AE5E-4F39-995A-5383577E2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73" y="4137426"/>
            <a:ext cx="3299784" cy="252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A6AD9AAD-6C8F-457A-BF70-8C9FFA348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66484"/>
            <a:ext cx="4113427" cy="187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quentin-lutte-olympique.wifeo.com/images/d/dur/duranton-et-funes.jpg">
            <a:extLst>
              <a:ext uri="{FF2B5EF4-FFF2-40B4-BE49-F238E27FC236}">
                <a16:creationId xmlns:a16="http://schemas.microsoft.com/office/drawing/2014/main" id="{C786C862-6DE8-C0B8-2E2E-D7B6DCEE5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960544"/>
            <a:ext cx="2847975"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0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FB255-5BF5-4633-BA78-A7043B59B741}"/>
              </a:ext>
            </a:extLst>
          </p:cNvPr>
          <p:cNvSpPr/>
          <p:nvPr/>
        </p:nvSpPr>
        <p:spPr>
          <a:xfrm>
            <a:off x="7899807" y="110077"/>
            <a:ext cx="1109969" cy="11734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0834090-A240-41C2-AA11-68BA7CDDCD86}"/>
              </a:ext>
            </a:extLst>
          </p:cNvPr>
          <p:cNvSpPr>
            <a:spLocks noGrp="1"/>
          </p:cNvSpPr>
          <p:nvPr>
            <p:ph type="title"/>
          </p:nvPr>
        </p:nvSpPr>
        <p:spPr>
          <a:xfrm>
            <a:off x="628650" y="365126"/>
            <a:ext cx="7886700" cy="1325563"/>
          </a:xfrm>
        </p:spPr>
        <p:txBody>
          <a:bodyPr/>
          <a:lstStyle/>
          <a:p>
            <a:r>
              <a:rPr lang="fr-FR" dirty="0"/>
              <a:t>Sarcopénie: conséquences</a:t>
            </a:r>
          </a:p>
        </p:txBody>
      </p:sp>
      <p:sp>
        <p:nvSpPr>
          <p:cNvPr id="3" name="Espace réservé du contenu 2">
            <a:extLst>
              <a:ext uri="{FF2B5EF4-FFF2-40B4-BE49-F238E27FC236}">
                <a16:creationId xmlns:a16="http://schemas.microsoft.com/office/drawing/2014/main" id="{E761E83E-CF75-4D5E-B3B6-30D90D3B288C}"/>
              </a:ext>
            </a:extLst>
          </p:cNvPr>
          <p:cNvSpPr>
            <a:spLocks noGrp="1"/>
          </p:cNvSpPr>
          <p:nvPr>
            <p:ph idx="1"/>
          </p:nvPr>
        </p:nvSpPr>
        <p:spPr>
          <a:xfrm>
            <a:off x="628650" y="1825625"/>
            <a:ext cx="7886700" cy="3626908"/>
          </a:xfrm>
        </p:spPr>
        <p:txBody>
          <a:bodyPr>
            <a:normAutofit/>
          </a:bodyPr>
          <a:lstStyle/>
          <a:p>
            <a:r>
              <a:rPr lang="fr-FR" sz="2400" dirty="0"/>
              <a:t>Perte de force musculaire</a:t>
            </a:r>
          </a:p>
          <a:p>
            <a:r>
              <a:rPr lang="fr-FR" sz="2400" dirty="0"/>
              <a:t>Chutes</a:t>
            </a:r>
          </a:p>
          <a:p>
            <a:r>
              <a:rPr lang="fr-FR" sz="2400" dirty="0" err="1"/>
              <a:t>Osteoporose</a:t>
            </a:r>
            <a:endParaRPr lang="fr-FR" sz="2400" dirty="0"/>
          </a:p>
          <a:p>
            <a:r>
              <a:rPr lang="fr-FR" sz="2400" dirty="0"/>
              <a:t>Diminution des défenses contre les agressions (infections…)</a:t>
            </a:r>
          </a:p>
          <a:p>
            <a:r>
              <a:rPr lang="fr-FR" sz="2400" dirty="0"/>
              <a:t>Fatigabilité, baisse d’activité</a:t>
            </a:r>
          </a:p>
          <a:p>
            <a:r>
              <a:rPr lang="fr-FR" sz="2400" dirty="0"/>
              <a:t>Perte d’autonomie</a:t>
            </a:r>
          </a:p>
        </p:txBody>
      </p:sp>
      <p:pic>
        <p:nvPicPr>
          <p:cNvPr id="6" name="Image 5">
            <a:extLst>
              <a:ext uri="{FF2B5EF4-FFF2-40B4-BE49-F238E27FC236}">
                <a16:creationId xmlns:a16="http://schemas.microsoft.com/office/drawing/2014/main" id="{E3B29732-865D-4D52-8AA3-41D8D8836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236" y="259482"/>
            <a:ext cx="843110" cy="843110"/>
          </a:xfrm>
          <a:prstGeom prst="rect">
            <a:avLst/>
          </a:prstGeom>
        </p:spPr>
      </p:pic>
    </p:spTree>
    <p:extLst>
      <p:ext uri="{BB962C8B-B14F-4D97-AF65-F5344CB8AC3E}">
        <p14:creationId xmlns:p14="http://schemas.microsoft.com/office/powerpoint/2010/main" val="94312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9BE78-20EB-4E9A-9D8B-3106CE0C8F99}"/>
              </a:ext>
            </a:extLst>
          </p:cNvPr>
          <p:cNvSpPr>
            <a:spLocks noGrp="1"/>
          </p:cNvSpPr>
          <p:nvPr>
            <p:ph type="title"/>
          </p:nvPr>
        </p:nvSpPr>
        <p:spPr/>
        <p:txBody>
          <a:bodyPr/>
          <a:lstStyle/>
          <a:p>
            <a:r>
              <a:rPr lang="fr-FR" dirty="0"/>
              <a:t>Diminution </a:t>
            </a:r>
            <a:br>
              <a:rPr lang="fr-FR" dirty="0"/>
            </a:br>
            <a:r>
              <a:rPr lang="fr-FR" dirty="0"/>
              <a:t>de la capacité d’effort</a:t>
            </a:r>
          </a:p>
        </p:txBody>
      </p:sp>
      <p:sp>
        <p:nvSpPr>
          <p:cNvPr id="3" name="Espace réservé du contenu 2">
            <a:extLst>
              <a:ext uri="{FF2B5EF4-FFF2-40B4-BE49-F238E27FC236}">
                <a16:creationId xmlns:a16="http://schemas.microsoft.com/office/drawing/2014/main" id="{3AA6088E-5F8E-4E1D-AF6A-2EA4240EA6FB}"/>
              </a:ext>
            </a:extLst>
          </p:cNvPr>
          <p:cNvSpPr>
            <a:spLocks noGrp="1"/>
          </p:cNvSpPr>
          <p:nvPr>
            <p:ph idx="1"/>
          </p:nvPr>
        </p:nvSpPr>
        <p:spPr>
          <a:xfrm>
            <a:off x="628650" y="1917010"/>
            <a:ext cx="7886700" cy="4006787"/>
          </a:xfrm>
        </p:spPr>
        <p:txBody>
          <a:bodyPr/>
          <a:lstStyle/>
          <a:p>
            <a:r>
              <a:rPr lang="fr-FR" dirty="0"/>
              <a:t>Vieillissement mitochondrial</a:t>
            </a:r>
          </a:p>
          <a:p>
            <a:r>
              <a:rPr lang="fr-FR" dirty="0"/>
              <a:t>Diminution de l’endurance de 10% par décennie</a:t>
            </a:r>
          </a:p>
        </p:txBody>
      </p:sp>
      <p:sp>
        <p:nvSpPr>
          <p:cNvPr id="5" name="Rectangle 4">
            <a:extLst>
              <a:ext uri="{FF2B5EF4-FFF2-40B4-BE49-F238E27FC236}">
                <a16:creationId xmlns:a16="http://schemas.microsoft.com/office/drawing/2014/main" id="{572159B3-4E3B-467D-8426-509808DA6A25}"/>
              </a:ext>
            </a:extLst>
          </p:cNvPr>
          <p:cNvSpPr/>
          <p:nvPr/>
        </p:nvSpPr>
        <p:spPr>
          <a:xfrm>
            <a:off x="7910818" y="138805"/>
            <a:ext cx="1078247" cy="1089032"/>
          </a:xfrm>
          <a:prstGeom prst="rect">
            <a:avLst/>
          </a:prstGeom>
          <a:solidFill>
            <a:schemeClr val="bg1"/>
          </a:solidFill>
          <a:ln>
            <a:solidFill>
              <a:srgbClr val="01A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D4DDEF3A-F268-428B-A2D3-8BE01A295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7830" y="228926"/>
            <a:ext cx="904222" cy="904222"/>
          </a:xfrm>
          <a:prstGeom prst="rect">
            <a:avLst/>
          </a:prstGeom>
        </p:spPr>
      </p:pic>
      <p:pic>
        <p:nvPicPr>
          <p:cNvPr id="1026" name="Picture 2" descr="Résultat de recherche d'images pour &quot;muscle elderly&quot;">
            <a:extLst>
              <a:ext uri="{FF2B5EF4-FFF2-40B4-BE49-F238E27FC236}">
                <a16:creationId xmlns:a16="http://schemas.microsoft.com/office/drawing/2014/main" id="{4EB1D498-9B0A-4FFB-90FD-6B4808F36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64991"/>
            <a:ext cx="6557506" cy="324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8D182-9A77-4F3E-B2A2-D4BA923D0F94}"/>
              </a:ext>
            </a:extLst>
          </p:cNvPr>
          <p:cNvSpPr>
            <a:spLocks noGrp="1"/>
          </p:cNvSpPr>
          <p:nvPr>
            <p:ph type="title"/>
          </p:nvPr>
        </p:nvSpPr>
        <p:spPr/>
        <p:txBody>
          <a:bodyPr/>
          <a:lstStyle/>
          <a:p>
            <a:r>
              <a:rPr lang="fr-FR" dirty="0"/>
              <a:t>Accumulation de déficits</a:t>
            </a:r>
          </a:p>
        </p:txBody>
      </p:sp>
      <p:sp>
        <p:nvSpPr>
          <p:cNvPr id="3" name="Espace réservé du contenu 2">
            <a:extLst>
              <a:ext uri="{FF2B5EF4-FFF2-40B4-BE49-F238E27FC236}">
                <a16:creationId xmlns:a16="http://schemas.microsoft.com/office/drawing/2014/main" id="{8FD6D1FF-7CDD-4C18-A1C8-0CD5C22A46EE}"/>
              </a:ext>
            </a:extLst>
          </p:cNvPr>
          <p:cNvSpPr>
            <a:spLocks noGrp="1"/>
          </p:cNvSpPr>
          <p:nvPr>
            <p:ph idx="1"/>
          </p:nvPr>
        </p:nvSpPr>
        <p:spPr>
          <a:xfrm>
            <a:off x="684465" y="1820021"/>
            <a:ext cx="7886700" cy="4351338"/>
          </a:xfrm>
        </p:spPr>
        <p:txBody>
          <a:bodyPr>
            <a:normAutofit/>
          </a:bodyPr>
          <a:lstStyle/>
          <a:p>
            <a:r>
              <a:rPr lang="fr-FR" dirty="0"/>
              <a:t>Quelles que soient leurs natures, l’accumulation de « déficits » fragilise l’organisme</a:t>
            </a:r>
          </a:p>
          <a:p>
            <a:endParaRPr lang="fr-FR" dirty="0"/>
          </a:p>
          <a:p>
            <a:r>
              <a:rPr lang="fr-FR" dirty="0"/>
              <a:t>Déficits:</a:t>
            </a:r>
          </a:p>
          <a:p>
            <a:pPr lvl="1"/>
            <a:r>
              <a:rPr lang="fr-FR" dirty="0"/>
              <a:t>Maladies chroniques</a:t>
            </a:r>
          </a:p>
          <a:p>
            <a:pPr lvl="1"/>
            <a:r>
              <a:rPr lang="fr-FR" dirty="0"/>
              <a:t>Handicaps</a:t>
            </a:r>
          </a:p>
          <a:p>
            <a:pPr lvl="1"/>
            <a:r>
              <a:rPr lang="fr-FR" dirty="0"/>
              <a:t>Troubles sensoriels</a:t>
            </a:r>
          </a:p>
          <a:p>
            <a:pPr lvl="1"/>
            <a:r>
              <a:rPr lang="fr-FR" dirty="0"/>
              <a:t>Iatrogénie </a:t>
            </a:r>
          </a:p>
        </p:txBody>
      </p:sp>
      <p:sp>
        <p:nvSpPr>
          <p:cNvPr id="4" name="Rectangle 3">
            <a:extLst>
              <a:ext uri="{FF2B5EF4-FFF2-40B4-BE49-F238E27FC236}">
                <a16:creationId xmlns:a16="http://schemas.microsoft.com/office/drawing/2014/main" id="{BB911FF0-FF2A-41C5-8181-51590B872F8E}"/>
              </a:ext>
            </a:extLst>
          </p:cNvPr>
          <p:cNvSpPr/>
          <p:nvPr/>
        </p:nvSpPr>
        <p:spPr>
          <a:xfrm>
            <a:off x="7924800" y="201757"/>
            <a:ext cx="1069470" cy="107840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95D16F23-5F04-4F05-B28F-F87F5F146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648" y="3221736"/>
            <a:ext cx="678281" cy="678281"/>
          </a:xfrm>
          <a:prstGeom prst="rect">
            <a:avLst/>
          </a:prstGeom>
        </p:spPr>
      </p:pic>
      <p:pic>
        <p:nvPicPr>
          <p:cNvPr id="8" name="Image 7">
            <a:extLst>
              <a:ext uri="{FF2B5EF4-FFF2-40B4-BE49-F238E27FC236}">
                <a16:creationId xmlns:a16="http://schemas.microsoft.com/office/drawing/2014/main" id="{B11003CA-C9AA-41D0-9F2B-425DD811C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874" y="3736861"/>
            <a:ext cx="687798" cy="687798"/>
          </a:xfrm>
          <a:prstGeom prst="rect">
            <a:avLst/>
          </a:prstGeom>
        </p:spPr>
      </p:pic>
      <p:pic>
        <p:nvPicPr>
          <p:cNvPr id="10" name="Image 9">
            <a:extLst>
              <a:ext uri="{FF2B5EF4-FFF2-40B4-BE49-F238E27FC236}">
                <a16:creationId xmlns:a16="http://schemas.microsoft.com/office/drawing/2014/main" id="{070FB857-0D12-4FC0-9B1E-6043DCBAD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169" y="2682825"/>
            <a:ext cx="727366" cy="727366"/>
          </a:xfrm>
          <a:prstGeom prst="rect">
            <a:avLst/>
          </a:prstGeom>
        </p:spPr>
      </p:pic>
      <p:pic>
        <p:nvPicPr>
          <p:cNvPr id="12" name="Image 11">
            <a:extLst>
              <a:ext uri="{FF2B5EF4-FFF2-40B4-BE49-F238E27FC236}">
                <a16:creationId xmlns:a16="http://schemas.microsoft.com/office/drawing/2014/main" id="{399D8558-36F9-44E9-B032-25647B179A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7812" y="4080760"/>
            <a:ext cx="727366" cy="727366"/>
          </a:xfrm>
          <a:prstGeom prst="rect">
            <a:avLst/>
          </a:prstGeom>
        </p:spPr>
      </p:pic>
      <p:pic>
        <p:nvPicPr>
          <p:cNvPr id="14" name="Image 13">
            <a:extLst>
              <a:ext uri="{FF2B5EF4-FFF2-40B4-BE49-F238E27FC236}">
                <a16:creationId xmlns:a16="http://schemas.microsoft.com/office/drawing/2014/main" id="{D3E906FA-0C75-4D80-BF3F-9BF85BF0C8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8130" y="4232925"/>
            <a:ext cx="609604" cy="609604"/>
          </a:xfrm>
          <a:prstGeom prst="rect">
            <a:avLst/>
          </a:prstGeom>
        </p:spPr>
      </p:pic>
      <p:pic>
        <p:nvPicPr>
          <p:cNvPr id="18" name="Image 17">
            <a:extLst>
              <a:ext uri="{FF2B5EF4-FFF2-40B4-BE49-F238E27FC236}">
                <a16:creationId xmlns:a16="http://schemas.microsoft.com/office/drawing/2014/main" id="{39062C25-FD33-4FA8-9D01-985AAA89E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3468" y="4971861"/>
            <a:ext cx="829373" cy="727366"/>
          </a:xfrm>
          <a:prstGeom prst="rect">
            <a:avLst/>
          </a:prstGeom>
        </p:spPr>
      </p:pic>
      <p:pic>
        <p:nvPicPr>
          <p:cNvPr id="20" name="Image 19">
            <a:extLst>
              <a:ext uri="{FF2B5EF4-FFF2-40B4-BE49-F238E27FC236}">
                <a16:creationId xmlns:a16="http://schemas.microsoft.com/office/drawing/2014/main" id="{E889AD0A-DEB0-414D-A23A-83FC868F49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8942" y="2525609"/>
            <a:ext cx="687798" cy="687798"/>
          </a:xfrm>
          <a:prstGeom prst="rect">
            <a:avLst/>
          </a:prstGeom>
        </p:spPr>
      </p:pic>
      <p:pic>
        <p:nvPicPr>
          <p:cNvPr id="22" name="Image 21">
            <a:extLst>
              <a:ext uri="{FF2B5EF4-FFF2-40B4-BE49-F238E27FC236}">
                <a16:creationId xmlns:a16="http://schemas.microsoft.com/office/drawing/2014/main" id="{252833C4-5FD6-4C81-927C-A0AD9EEE0B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5660" y="4984304"/>
            <a:ext cx="835738" cy="835738"/>
          </a:xfrm>
          <a:prstGeom prst="rect">
            <a:avLst/>
          </a:prstGeom>
        </p:spPr>
      </p:pic>
      <p:pic>
        <p:nvPicPr>
          <p:cNvPr id="24" name="Image 23">
            <a:extLst>
              <a:ext uri="{FF2B5EF4-FFF2-40B4-BE49-F238E27FC236}">
                <a16:creationId xmlns:a16="http://schemas.microsoft.com/office/drawing/2014/main" id="{29A31D4B-F48C-4EFB-A915-17B2035B71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7108" y="3425337"/>
            <a:ext cx="895234" cy="895234"/>
          </a:xfrm>
          <a:prstGeom prst="rect">
            <a:avLst/>
          </a:prstGeom>
        </p:spPr>
      </p:pic>
      <p:pic>
        <p:nvPicPr>
          <p:cNvPr id="25" name="Image 24">
            <a:extLst>
              <a:ext uri="{FF2B5EF4-FFF2-40B4-BE49-F238E27FC236}">
                <a16:creationId xmlns:a16="http://schemas.microsoft.com/office/drawing/2014/main" id="{2DB4C2B8-E6BF-41F2-8DAC-21169AFBD5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16672" y="550575"/>
            <a:ext cx="285725" cy="285725"/>
          </a:xfrm>
          <a:prstGeom prst="rect">
            <a:avLst/>
          </a:prstGeom>
        </p:spPr>
      </p:pic>
      <p:pic>
        <p:nvPicPr>
          <p:cNvPr id="26" name="Image 25">
            <a:extLst>
              <a:ext uri="{FF2B5EF4-FFF2-40B4-BE49-F238E27FC236}">
                <a16:creationId xmlns:a16="http://schemas.microsoft.com/office/drawing/2014/main" id="{0675E394-1C37-45A3-847E-3184B117B4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7786" y="910225"/>
            <a:ext cx="289734" cy="289734"/>
          </a:xfrm>
          <a:prstGeom prst="rect">
            <a:avLst/>
          </a:prstGeom>
        </p:spPr>
      </p:pic>
      <p:pic>
        <p:nvPicPr>
          <p:cNvPr id="27" name="Image 26">
            <a:extLst>
              <a:ext uri="{FF2B5EF4-FFF2-40B4-BE49-F238E27FC236}">
                <a16:creationId xmlns:a16="http://schemas.microsoft.com/office/drawing/2014/main" id="{7EAAF15A-7F1C-4CFD-B549-BE81D14F4DA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32864" y="303767"/>
            <a:ext cx="306402" cy="306402"/>
          </a:xfrm>
          <a:prstGeom prst="rect">
            <a:avLst/>
          </a:prstGeom>
        </p:spPr>
      </p:pic>
      <p:pic>
        <p:nvPicPr>
          <p:cNvPr id="28" name="Image 27">
            <a:extLst>
              <a:ext uri="{FF2B5EF4-FFF2-40B4-BE49-F238E27FC236}">
                <a16:creationId xmlns:a16="http://schemas.microsoft.com/office/drawing/2014/main" id="{5806FF66-6606-49B5-A5E0-830E8E869B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95207" y="822746"/>
            <a:ext cx="306402" cy="306402"/>
          </a:xfrm>
          <a:prstGeom prst="rect">
            <a:avLst/>
          </a:prstGeom>
        </p:spPr>
      </p:pic>
      <p:pic>
        <p:nvPicPr>
          <p:cNvPr id="29" name="Image 28">
            <a:extLst>
              <a:ext uri="{FF2B5EF4-FFF2-40B4-BE49-F238E27FC236}">
                <a16:creationId xmlns:a16="http://schemas.microsoft.com/office/drawing/2014/main" id="{A8C261D1-B6A6-490B-BAE4-76552F80D40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46476" y="365126"/>
            <a:ext cx="256795" cy="256795"/>
          </a:xfrm>
          <a:prstGeom prst="rect">
            <a:avLst/>
          </a:prstGeom>
        </p:spPr>
      </p:pic>
      <p:pic>
        <p:nvPicPr>
          <p:cNvPr id="30" name="Image 29">
            <a:extLst>
              <a:ext uri="{FF2B5EF4-FFF2-40B4-BE49-F238E27FC236}">
                <a16:creationId xmlns:a16="http://schemas.microsoft.com/office/drawing/2014/main" id="{333C7460-EB78-4D19-A3AA-AEB9EE01425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90327" y="590472"/>
            <a:ext cx="349372" cy="306402"/>
          </a:xfrm>
          <a:prstGeom prst="rect">
            <a:avLst/>
          </a:prstGeom>
        </p:spPr>
      </p:pic>
      <p:pic>
        <p:nvPicPr>
          <p:cNvPr id="31" name="Image 30">
            <a:extLst>
              <a:ext uri="{FF2B5EF4-FFF2-40B4-BE49-F238E27FC236}">
                <a16:creationId xmlns:a16="http://schemas.microsoft.com/office/drawing/2014/main" id="{567604A7-70BE-47C1-8A54-6DB5839BE4A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81431" y="276636"/>
            <a:ext cx="289734" cy="289734"/>
          </a:xfrm>
          <a:prstGeom prst="rect">
            <a:avLst/>
          </a:prstGeom>
        </p:spPr>
      </p:pic>
      <p:pic>
        <p:nvPicPr>
          <p:cNvPr id="32" name="Image 31">
            <a:extLst>
              <a:ext uri="{FF2B5EF4-FFF2-40B4-BE49-F238E27FC236}">
                <a16:creationId xmlns:a16="http://schemas.microsoft.com/office/drawing/2014/main" id="{DE8A9468-DE18-4510-98B7-EE35883C1E6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31146" y="835932"/>
            <a:ext cx="352053" cy="352053"/>
          </a:xfrm>
          <a:prstGeom prst="rect">
            <a:avLst/>
          </a:prstGeom>
        </p:spPr>
      </p:pic>
      <p:pic>
        <p:nvPicPr>
          <p:cNvPr id="33" name="Image 32">
            <a:extLst>
              <a:ext uri="{FF2B5EF4-FFF2-40B4-BE49-F238E27FC236}">
                <a16:creationId xmlns:a16="http://schemas.microsoft.com/office/drawing/2014/main" id="{1141938F-A3FA-4621-897C-BE680567E90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04095" y="552253"/>
            <a:ext cx="377116" cy="377116"/>
          </a:xfrm>
          <a:prstGeom prst="rect">
            <a:avLst/>
          </a:prstGeom>
        </p:spPr>
      </p:pic>
    </p:spTree>
    <p:extLst>
      <p:ext uri="{BB962C8B-B14F-4D97-AF65-F5344CB8AC3E}">
        <p14:creationId xmlns:p14="http://schemas.microsoft.com/office/powerpoint/2010/main" val="68009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2574</TotalTime>
  <Words>2102</Words>
  <Application>Microsoft Macintosh PowerPoint</Application>
  <PresentationFormat>Affichage à l'écran (4:3)</PresentationFormat>
  <Paragraphs>282</Paragraphs>
  <Slides>43</Slides>
  <Notes>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43</vt:i4>
      </vt:variant>
    </vt:vector>
  </HeadingPairs>
  <TitlesOfParts>
    <vt:vector size="57" baseType="lpstr">
      <vt:lpstr>Aptos</vt:lpstr>
      <vt:lpstr>Arial</vt:lpstr>
      <vt:lpstr>Calibri</vt:lpstr>
      <vt:lpstr>Century Gothic</vt:lpstr>
      <vt:lpstr>Courier New</vt:lpstr>
      <vt:lpstr>Garamond</vt:lpstr>
      <vt:lpstr>Google Sans</vt:lpstr>
      <vt:lpstr>Inter</vt:lpstr>
      <vt:lpstr>Opan Sans</vt:lpstr>
      <vt:lpstr>Open Sans</vt:lpstr>
      <vt:lpstr>Raleway</vt:lpstr>
      <vt:lpstr>Times New Roman</vt:lpstr>
      <vt:lpstr>Wingdings</vt:lpstr>
      <vt:lpstr>Savon</vt:lpstr>
      <vt:lpstr>Bien vieillir </vt:lpstr>
      <vt:lpstr>Qu’est ce que le vieillissement ? </vt:lpstr>
      <vt:lpstr>Présentation PowerPoint</vt:lpstr>
      <vt:lpstr>Qu’est ce que la fragilité ?</vt:lpstr>
      <vt:lpstr>Qu’y a-t-il de différent entre un corps « jeune » et un corps « vieux »?</vt:lpstr>
      <vt:lpstr>Perte de muscle: sarcopénie</vt:lpstr>
      <vt:lpstr>Sarcopénie: conséquences</vt:lpstr>
      <vt:lpstr>Diminution  de la capacité d’effort</vt:lpstr>
      <vt:lpstr>Accumulation de déficits</vt:lpstr>
      <vt:lpstr>Présentation PowerPoint</vt:lpstr>
      <vt:lpstr>PREVENIR LA FRAGILITE  </vt:lpstr>
      <vt:lpstr>Présentation PowerPoint</vt:lpstr>
      <vt:lpstr>Limiter la perte de muscle? C’est possible</vt:lpstr>
      <vt:lpstr>Limiter la perte de muscle Comment?</vt:lpstr>
      <vt:lpstr>Présentation PowerPoint</vt:lpstr>
      <vt:lpstr>Présentation PowerPoint</vt:lpstr>
      <vt:lpstr>Présentation PowerPoint</vt:lpstr>
      <vt:lpstr>Prévenir la fragilité</vt:lpstr>
      <vt:lpstr>Présentation PowerPoint</vt:lpstr>
      <vt:lpstr>Présentation PowerPoint</vt:lpstr>
      <vt:lpstr>Et se fatiguer une fois par jour!</vt:lpstr>
      <vt:lpstr>Contre indications?</vt:lpstr>
      <vt:lpstr>Précautions: </vt:lpstr>
      <vt:lpstr>Présentation PowerPoint</vt:lpstr>
      <vt:lpstr>Les bénéfices de l’activité physique</vt:lpstr>
      <vt:lpstr>Prévenir la fragilité</vt:lpstr>
      <vt:lpstr>Manger trop ou pas assez?</vt:lpstr>
      <vt:lpstr>Besoins nutritionnels</vt:lpstr>
      <vt:lpstr>En cas de maladie aigue</vt:lpstr>
      <vt:lpstr>Prévenir la fragilité</vt:lpstr>
      <vt:lpstr>Présentation PowerPoint</vt:lpstr>
      <vt:lpstr>Que retenir?</vt:lpstr>
      <vt:lpstr>IMPORTANCE D’UNE VIE SOCIALE Les liens sociaux jouent un rôle majeur dans le bien vieillir et dans l'éloignement de la perte d'autonomie</vt:lpstr>
      <vt:lpstr>Vaccinations recommandées après 65 ans ? </vt:lpstr>
      <vt:lpstr>Vaccin anti-pneumocoque: pour qui ? </vt:lpstr>
      <vt:lpstr>Schéma vaccinal simplifié </vt:lpstr>
      <vt:lpstr>Vaccination contre le VRS </vt:lpstr>
      <vt:lpstr>Le Zona </vt:lpstr>
      <vt:lpstr>Vaccinations contre le zona </vt:lpstr>
      <vt:lpstr>Objectifs tensionnels </vt:lpstr>
      <vt:lpstr>Quid des statines après 75 ans ? </vt:lpstr>
      <vt:lpstr>Cancer de la prostate : PSA     sources: recomedicalecancerdeprostate2024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MEDIFOCH Gériatrie</dc:title>
  <dc:creator>Antoine</dc:creator>
  <cp:lastModifiedBy>Remi Clouzeau</cp:lastModifiedBy>
  <cp:revision>86</cp:revision>
  <dcterms:created xsi:type="dcterms:W3CDTF">2018-01-25T21:07:11Z</dcterms:created>
  <dcterms:modified xsi:type="dcterms:W3CDTF">2024-12-16T21:15:24Z</dcterms:modified>
</cp:coreProperties>
</file>