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56" r:id="rId2"/>
    <p:sldId id="257" r:id="rId3"/>
    <p:sldId id="258" r:id="rId4"/>
    <p:sldId id="260" r:id="rId5"/>
    <p:sldId id="259" r:id="rId6"/>
    <p:sldId id="261" r:id="rId7"/>
    <p:sldId id="337" r:id="rId8"/>
    <p:sldId id="338" r:id="rId9"/>
    <p:sldId id="331" r:id="rId10"/>
    <p:sldId id="264" r:id="rId11"/>
    <p:sldId id="266" r:id="rId12"/>
    <p:sldId id="335" r:id="rId13"/>
    <p:sldId id="273" r:id="rId14"/>
    <p:sldId id="325" r:id="rId15"/>
    <p:sldId id="327" r:id="rId16"/>
    <p:sldId id="328" r:id="rId17"/>
    <p:sldId id="268" r:id="rId18"/>
    <p:sldId id="271" r:id="rId19"/>
    <p:sldId id="276" r:id="rId20"/>
    <p:sldId id="333" r:id="rId21"/>
    <p:sldId id="341" r:id="rId22"/>
    <p:sldId id="34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114" d="100"/>
          <a:sy n="114" d="100"/>
        </p:scale>
        <p:origin x="4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FFB94-7E82-4EAC-8BF8-823BE97826C2}" type="datetimeFigureOut">
              <a:rPr lang="fr-FR" smtClean="0"/>
              <a:t>17/12/2024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306DD-DFE8-458F-B026-D54D725440E1}" type="slidenum">
              <a:rPr lang="fr-FR" smtClean="0"/>
              <a:t>‹N°›</a:t>
            </a:fld>
            <a:endParaRPr lang="fr-FR"/>
          </a:p>
        </p:txBody>
      </p:sp>
    </p:spTree>
    <p:extLst>
      <p:ext uri="{BB962C8B-B14F-4D97-AF65-F5344CB8AC3E}">
        <p14:creationId xmlns:p14="http://schemas.microsoft.com/office/powerpoint/2010/main" val="122936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solidFill>
                  <a:srgbClr val="000000"/>
                </a:solidFill>
                <a:effectLst/>
                <a:latin typeface="Arial" panose="020B0604020202020204" pitchFamily="34" charset="0"/>
              </a:rPr>
              <a:t>En prévention primaire, chez les sujets à haut risque et à très haut risque de maladie cardiovasculaire : (Grade A)</a:t>
            </a:r>
          </a:p>
          <a:p>
            <a:pPr marL="171450" indent="-171450">
              <a:buFontTx/>
              <a:buChar char="-"/>
            </a:pPr>
            <a:r>
              <a:rPr lang="fr-FR" dirty="0">
                <a:solidFill>
                  <a:srgbClr val="000000"/>
                </a:solidFill>
                <a:effectLst/>
                <a:latin typeface="Arial" panose="020B0604020202020204" pitchFamily="34" charset="0"/>
              </a:rPr>
              <a:t>dans un 1</a:t>
            </a:r>
            <a:r>
              <a:rPr lang="fr-FR" baseline="30000" dirty="0">
                <a:solidFill>
                  <a:srgbClr val="000000"/>
                </a:solidFill>
                <a:effectLst/>
                <a:latin typeface="Arial" panose="020B0604020202020204" pitchFamily="34" charset="0"/>
              </a:rPr>
              <a:t>er</a:t>
            </a:r>
            <a:r>
              <a:rPr lang="fr-FR" dirty="0">
                <a:solidFill>
                  <a:srgbClr val="000000"/>
                </a:solidFill>
                <a:effectLst/>
                <a:latin typeface="Arial" panose="020B0604020202020204" pitchFamily="34" charset="0"/>
              </a:rPr>
              <a:t> temps, l’objectif de cholestérol LDL doit être &lt; 1 g/L (2,6 mmol/L) avec une réduction ≥ 50% du cholestérol LDL basal en association avec le contrôle des autres facteurs de risque cardiovasculaires ;</a:t>
            </a:r>
          </a:p>
          <a:p>
            <a:pPr marL="171450" indent="-171450">
              <a:buFontTx/>
              <a:buChar char="-"/>
            </a:pPr>
            <a:r>
              <a:rPr lang="fr-FR" dirty="0">
                <a:solidFill>
                  <a:srgbClr val="000000"/>
                </a:solidFill>
                <a:effectLst/>
                <a:latin typeface="Arial" panose="020B0604020202020204" pitchFamily="34" charset="0"/>
              </a:rPr>
              <a:t>dans un 2</a:t>
            </a:r>
            <a:r>
              <a:rPr lang="fr-FR" baseline="30000" dirty="0">
                <a:solidFill>
                  <a:srgbClr val="000000"/>
                </a:solidFill>
                <a:effectLst/>
                <a:latin typeface="Arial" panose="020B0604020202020204" pitchFamily="34" charset="0"/>
              </a:rPr>
              <a:t>d</a:t>
            </a:r>
            <a:r>
              <a:rPr lang="fr-FR" dirty="0">
                <a:solidFill>
                  <a:srgbClr val="000000"/>
                </a:solidFill>
                <a:effectLst/>
                <a:latin typeface="Arial" panose="020B0604020202020204" pitchFamily="34" charset="0"/>
              </a:rPr>
              <a:t> temps, si malgré la prise en charge le risque de maladie cardiovasculaire n’est pas réduit, l’objectif de cholestérol LDL sera porté à &lt; 0,7 g/L (1,8 mmol/L) pour les personnes à haut risque et à &lt; 0,55 g/L (1,4 mmol/L) pour les personnes à très haut risque de maladie cardiovasculaire à 10 ans.</a:t>
            </a:r>
          </a:p>
          <a:p>
            <a:pPr marL="171450" indent="-171450">
              <a:buFontTx/>
              <a:buChar char="-"/>
            </a:pPr>
            <a:endParaRPr lang="fr-FR" dirty="0">
              <a:solidFill>
                <a:srgbClr val="000000"/>
              </a:solidFill>
              <a:effectLst/>
              <a:latin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pPr>
              <a:defRPr/>
            </a:pPr>
            <a:fld id="{D6697285-3813-D843-B57A-01667162817D}" type="slidenum">
              <a:rPr lang="fr-FR" smtClean="0"/>
              <a:pPr>
                <a:defRPr/>
              </a:pPr>
              <a:t>7</a:t>
            </a:fld>
            <a:endParaRPr lang="fr-FR" dirty="0"/>
          </a:p>
        </p:txBody>
      </p:sp>
    </p:spTree>
    <p:extLst>
      <p:ext uri="{BB962C8B-B14F-4D97-AF65-F5344CB8AC3E}">
        <p14:creationId xmlns:p14="http://schemas.microsoft.com/office/powerpoint/2010/main" val="3348446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latin typeface="Helvetica" pitchFamily="2" charset="0"/>
              </a:rPr>
              <a:t>La prise en charge des troubles psychiatriques doit respecter un certain nombre d’étapes.</a:t>
            </a:r>
          </a:p>
          <a:p>
            <a:r>
              <a:rPr lang="fr-FR" b="0" dirty="0">
                <a:latin typeface="Helvetica" pitchFamily="2" charset="0"/>
              </a:rPr>
              <a:t>– La mise en évidence de symptômes dépressifs doit faire éliminer un trouble organique : lipodystrophie ; hypothyroïdie hypogonadisme, insuffisance surrénale ; carence en B12 ; troubles cognitifs, AVC, démence débutante ; origine toxique ou médicamenteuse (addictions, neuroleptiques, opioïdes, etc.).</a:t>
            </a:r>
          </a:p>
          <a:p>
            <a:r>
              <a:rPr lang="fr-FR" b="0" dirty="0">
                <a:latin typeface="Helvetica" pitchFamily="2" charset="0"/>
              </a:rPr>
              <a:t>– Les mesures générales doivent être systématiquement proposées : respecter le rythme nycthéméral ; pratiquer une activité physique régulière ; éviter la consommation d’alcool et autres substances toxiques ; encourager une activité sociale régulière ; poursuivre les activités habituellement intéressantes ou plaisantes.</a:t>
            </a:r>
          </a:p>
          <a:p>
            <a:r>
              <a:rPr lang="fr-FR" b="0" dirty="0">
                <a:latin typeface="Helvetica" pitchFamily="2" charset="0"/>
              </a:rPr>
              <a:t>– Un soutien psychologique doit être proposé de même qu’un suivi psychiatrique si nécessaire.</a:t>
            </a:r>
          </a:p>
          <a:p>
            <a:r>
              <a:rPr lang="fr-FR" dirty="0">
                <a:latin typeface="Helvetica" pitchFamily="2" charset="0"/>
              </a:rPr>
              <a:t>Certains ARV (INNTI, INI) ont été associés à la survenue d’épisodes dépressifs. Les données de pharmacovigilance doivent conduire à la prudence dans la prescription des INI en cas de terrain psychiatrique préexistant, et faire envisager leur imputabilité en cas de survenue d’une symptomatologie psychiatrique, en particulier dans les 1</a:t>
            </a:r>
            <a:r>
              <a:rPr lang="fr-FR" baseline="30000" dirty="0">
                <a:latin typeface="Helvetica" pitchFamily="2" charset="0"/>
              </a:rPr>
              <a:t>ers</a:t>
            </a:r>
            <a:r>
              <a:rPr lang="fr-FR" dirty="0">
                <a:latin typeface="Helvetica" pitchFamily="2" charset="0"/>
              </a:rPr>
              <a:t> mois de traitement. Le remplacement de l’EFV par la RPV ou le DRV/r est ainsi associé à une amélioration de l’anxiété et de la qualité du sommeil, mais l’impact sur les symptômes de dépression est moins documenté. La RPV et la DOR sont parfois également associées à des effets indésirables neuropsychiques (vertiges, rêves anormaux, insomnies, voire anxiété et dépression), mais à une fréquence moindre qu’avec l’EFV.</a:t>
            </a:r>
          </a:p>
          <a:p>
            <a:pPr marL="0" indent="0">
              <a:buNone/>
            </a:pPr>
            <a:endParaRPr lang="fr-FR" dirty="0">
              <a:latin typeface="Helvetica" pitchFamily="2" charset="0"/>
            </a:endParaRPr>
          </a:p>
          <a:p>
            <a:endParaRPr lang="fr-FR" dirty="0">
              <a:latin typeface="Helvetica" pitchFamily="2" charset="0"/>
            </a:endParaRPr>
          </a:p>
          <a:p>
            <a:endParaRPr lang="fr-FR" b="0" dirty="0">
              <a:latin typeface="Helvetica" pitchFamily="2" charset="0"/>
            </a:endParaRPr>
          </a:p>
        </p:txBody>
      </p:sp>
      <p:sp>
        <p:nvSpPr>
          <p:cNvPr id="4" name="Espace réservé du numéro de diapositive 3"/>
          <p:cNvSpPr>
            <a:spLocks noGrp="1"/>
          </p:cNvSpPr>
          <p:nvPr>
            <p:ph type="sldNum" sz="quarter" idx="5"/>
          </p:nvPr>
        </p:nvSpPr>
        <p:spPr/>
        <p:txBody>
          <a:bodyPr/>
          <a:lstStyle/>
          <a:p>
            <a:pPr>
              <a:defRPr/>
            </a:pPr>
            <a:fld id="{D6697285-3813-D843-B57A-01667162817D}" type="slidenum">
              <a:rPr lang="fr-FR" smtClean="0"/>
              <a:pPr>
                <a:defRPr/>
              </a:pPr>
              <a:t>22</a:t>
            </a:fld>
            <a:endParaRPr lang="fr-FR" dirty="0"/>
          </a:p>
        </p:txBody>
      </p:sp>
    </p:spTree>
    <p:extLst>
      <p:ext uri="{BB962C8B-B14F-4D97-AF65-F5344CB8AC3E}">
        <p14:creationId xmlns:p14="http://schemas.microsoft.com/office/powerpoint/2010/main" val="394288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900" dirty="0">
                <a:solidFill>
                  <a:srgbClr val="303234"/>
                </a:solidFill>
                <a:effectLst/>
                <a:latin typeface="Arial" panose="020B0604020202020204" pitchFamily="34" charset="0"/>
                <a:cs typeface="Arial" panose="020B0604020202020204" pitchFamily="34" charset="0"/>
              </a:rPr>
              <a:t>Les statines sont le traitement de référence pour abaisser le taux de cholestérol LDL avec un rapport bénéfice/risque favorable démontré dans des études en prévention primaire et secondaire en population générale et au cours de l’infection par le VIH.</a:t>
            </a:r>
          </a:p>
          <a:p>
            <a:r>
              <a:rPr lang="fr-FR" sz="900" dirty="0">
                <a:solidFill>
                  <a:srgbClr val="303234"/>
                </a:solidFill>
                <a:effectLst/>
                <a:latin typeface="Arial" panose="020B0604020202020204" pitchFamily="34" charset="0"/>
                <a:cs typeface="Arial" panose="020B0604020202020204" pitchFamily="34" charset="0"/>
              </a:rPr>
              <a:t>Seules les statines non métabolisées ou peu métabolisées par le CYP450 sont recommandées avec les boosters ritonavir ou cobicistat. Elles doivent être initiées à des posologies progressivement croissantes.</a:t>
            </a:r>
          </a:p>
          <a:p>
            <a:r>
              <a:rPr lang="fr-FR" sz="900" dirty="0">
                <a:solidFill>
                  <a:srgbClr val="303234"/>
                </a:solidFill>
                <a:effectLst/>
                <a:latin typeface="Arial" panose="020B0604020202020204" pitchFamily="34" charset="0"/>
                <a:cs typeface="Arial" panose="020B0604020202020204" pitchFamily="34" charset="0"/>
              </a:rPr>
              <a:t>– La pravastatine sodique (10-40 mg/j) n’a pas d’interaction avec les ARV (grade B).</a:t>
            </a:r>
          </a:p>
          <a:p>
            <a:r>
              <a:rPr lang="fr-FR" sz="900" dirty="0">
                <a:solidFill>
                  <a:srgbClr val="303234"/>
                </a:solidFill>
                <a:effectLst/>
                <a:latin typeface="Arial" panose="020B0604020202020204" pitchFamily="34" charset="0"/>
                <a:cs typeface="Arial" panose="020B0604020202020204" pitchFamily="34" charset="0"/>
              </a:rPr>
              <a:t>– La rosuvastatine (5-20 mg/j) s’est montrée plus efficace sur le cholestérol LDL que la pravastatine sodique (40 mg/j) dans un essai contrôlé chez des patients recevant un IP (Essai ANRS VIHSTATINE), quel que soit cet IP, et a été bien tolérée (grade B).</a:t>
            </a:r>
          </a:p>
          <a:p>
            <a:r>
              <a:rPr lang="fr-FR" sz="900" dirty="0">
                <a:solidFill>
                  <a:srgbClr val="303234"/>
                </a:solidFill>
                <a:effectLst/>
                <a:latin typeface="Arial" panose="020B0604020202020204" pitchFamily="34" charset="0"/>
                <a:cs typeface="Arial" panose="020B0604020202020204" pitchFamily="34" charset="0"/>
              </a:rPr>
              <a:t>– La fluvastatine présente un profil d’interaction a priori favorable, mais elle n’a pas fait l’objet d’études dans le contexte de l’infection par le VIH (AE).</a:t>
            </a:r>
          </a:p>
          <a:p>
            <a:r>
              <a:rPr lang="fr-FR" sz="900" dirty="0">
                <a:solidFill>
                  <a:srgbClr val="303234"/>
                </a:solidFill>
                <a:effectLst/>
                <a:latin typeface="Arial" panose="020B0604020202020204" pitchFamily="34" charset="0"/>
                <a:cs typeface="Arial" panose="020B0604020202020204" pitchFamily="34" charset="0"/>
              </a:rPr>
              <a:t>– L’atorvastatine (10-80 mg/j) peut être utilisée même en présence d’inhibiteur du CYP450 à doses progressivement croissantes et en limitant les doses à 10 mg/j si associés à ATV/r, et 20 mg/j si associés à DRV/r (AE).</a:t>
            </a:r>
          </a:p>
          <a:p>
            <a:r>
              <a:rPr lang="fr-FR" sz="900" dirty="0">
                <a:solidFill>
                  <a:srgbClr val="303234"/>
                </a:solidFill>
                <a:effectLst/>
                <a:latin typeface="Arial" panose="020B0604020202020204" pitchFamily="34" charset="0"/>
                <a:cs typeface="Arial" panose="020B0604020202020204" pitchFamily="34" charset="0"/>
              </a:rPr>
              <a:t>– La pitavastine (4 mg/j) a un profil proche de la fluvastatine. Son utilisation en prévention primaire est associée à une réduction des événements cardiovasculaires chez les PVVIH. Elle n’est pas disponible en France à ce jour (grade A).</a:t>
            </a:r>
          </a:p>
          <a:p>
            <a:endParaRPr lang="fr-FR" sz="900" dirty="0">
              <a:solidFill>
                <a:srgbClr val="303234"/>
              </a:solidFill>
              <a:effectLst/>
              <a:latin typeface="Arial" panose="020B0604020202020204" pitchFamily="34" charset="0"/>
              <a:cs typeface="Arial" panose="020B0604020202020204" pitchFamily="34" charset="0"/>
            </a:endParaRPr>
          </a:p>
          <a:p>
            <a:r>
              <a:rPr lang="fr-FR" sz="900" dirty="0">
                <a:solidFill>
                  <a:srgbClr val="303234"/>
                </a:solidFill>
                <a:effectLst/>
                <a:latin typeface="Arial" panose="020B0604020202020204" pitchFamily="34" charset="0"/>
                <a:cs typeface="Arial" panose="020B0604020202020204" pitchFamily="34" charset="0"/>
              </a:rPr>
              <a:t>Si l’objectif thérapeutique n’est pas atteint sous statines, la combinaison de statines à faibles doses associées à l’ézétimibe (rosuvastatine 10 mg ou atorvastatine 10 mg en association avec ézétimibe 10 mg) représente une alternative à l’augmentation des doses de statines. Enfin, les essais portant sur l’utilisation de l’évolocumab ou l’alirocumab (anticorps monoclonal anti-PCSK9) ont montré une réduction de la morbimortalité cardiovasculaire en prévention secondaire en population générale. Ils sont cependant réservés à des catégories spécifiques de patients.</a:t>
            </a:r>
          </a:p>
          <a:p>
            <a:endParaRPr lang="fr-FR" sz="900" dirty="0">
              <a:solidFill>
                <a:srgbClr val="303234"/>
              </a:solidFill>
              <a:effectLst/>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pPr>
              <a:defRPr/>
            </a:pPr>
            <a:fld id="{D6697285-3813-D843-B57A-01667162817D}" type="slidenum">
              <a:rPr lang="fr-FR" smtClean="0"/>
              <a:pPr>
                <a:defRPr/>
              </a:pPr>
              <a:t>8</a:t>
            </a:fld>
            <a:endParaRPr lang="fr-FR" dirty="0"/>
          </a:p>
        </p:txBody>
      </p:sp>
    </p:spTree>
    <p:extLst>
      <p:ext uri="{BB962C8B-B14F-4D97-AF65-F5344CB8AC3E}">
        <p14:creationId xmlns:p14="http://schemas.microsoft.com/office/powerpoint/2010/main" val="3827850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solidFill>
                  <a:srgbClr val="303234"/>
                </a:solidFill>
                <a:effectLst/>
                <a:latin typeface="Helvetica" pitchFamily="2" charset="0"/>
              </a:rPr>
              <a:t>Comme en population générale, chez les PVVIH à risque de diabète, un dépistage doit être proposé tous les 1 à 3 ans. En cas de “prédiabète”, le dosage de la glycémie sera répété tous les ans. Chez les PVVIH sans risque de diabète, le dépistage peut être étendu à 5 ans. Le diagnostic d’un diabète doit conduire, le plus tôt possible, à une consultation de diabétologie. Concernant le choix du traitement médicamenteux du diabète, la metformine doit être utilisée en 1</a:t>
            </a:r>
            <a:r>
              <a:rPr lang="fr-FR" baseline="30000" dirty="0">
                <a:solidFill>
                  <a:srgbClr val="303234"/>
                </a:solidFill>
                <a:effectLst/>
                <a:latin typeface="Helvetica" pitchFamily="2" charset="0"/>
              </a:rPr>
              <a:t>re</a:t>
            </a:r>
            <a:r>
              <a:rPr lang="fr-FR" dirty="0">
                <a:solidFill>
                  <a:srgbClr val="303234"/>
                </a:solidFill>
                <a:effectLst/>
                <a:latin typeface="Helvetica" pitchFamily="2" charset="0"/>
              </a:rPr>
              <a:t> intention, en débutant à dose faible (500 mg × 2/j) et en évaluant la tolérance digestive. Dans des études pharmacocinétiques, le DTG augmente significativement l’exposition de la metformine de 79-145 % selon la dose de DTG pouvant justifier une surveillance accrue des glycémies en cas d’introduction ou d’interruption d’un traitement comprenant du DTG chez un patient sous metformine.</a:t>
            </a:r>
          </a:p>
          <a:p>
            <a:r>
              <a:rPr lang="fr-FR" dirty="0">
                <a:solidFill>
                  <a:srgbClr val="303234"/>
                </a:solidFill>
                <a:effectLst/>
                <a:latin typeface="Helvetica" pitchFamily="2" charset="0"/>
              </a:rPr>
              <a:t>La présence d’un “prédiabète” ou d’un syndrome métabolique (tableau) impose une prise en charge globale visant à prévenir l’apparition d’un diabète ou d’atteintes cardiovasculaires. Cette prise en charge comporte : éducation hygiénodiététique, arrêt du tabac, traitement de l’HTA, le cas échéant, et modification du traitement ARV, en favorisant les molécules dont le profil métabolique est plus propice et en s’assurant qu’il n’y a pas de risque d’échappement virologique (antériorités thérapeutiques et génotypes).</a:t>
            </a:r>
          </a:p>
        </p:txBody>
      </p:sp>
      <p:sp>
        <p:nvSpPr>
          <p:cNvPr id="4" name="Espace réservé du numéro de diapositive 3"/>
          <p:cNvSpPr>
            <a:spLocks noGrp="1"/>
          </p:cNvSpPr>
          <p:nvPr>
            <p:ph type="sldNum" sz="quarter" idx="5"/>
          </p:nvPr>
        </p:nvSpPr>
        <p:spPr/>
        <p:txBody>
          <a:bodyPr/>
          <a:lstStyle/>
          <a:p>
            <a:pPr>
              <a:defRPr/>
            </a:pPr>
            <a:fld id="{D6697285-3813-D843-B57A-01667162817D}" type="slidenum">
              <a:rPr lang="fr-FR" smtClean="0"/>
              <a:pPr>
                <a:defRPr/>
              </a:pPr>
              <a:t>9</a:t>
            </a:fld>
            <a:endParaRPr lang="fr-FR" dirty="0"/>
          </a:p>
        </p:txBody>
      </p:sp>
    </p:spTree>
    <p:extLst>
      <p:ext uri="{BB962C8B-B14F-4D97-AF65-F5344CB8AC3E}">
        <p14:creationId xmlns:p14="http://schemas.microsoft.com/office/powerpoint/2010/main" val="216350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solidFill>
                  <a:srgbClr val="000000"/>
                </a:solidFill>
                <a:effectLst/>
                <a:latin typeface="Arial" panose="020B0604020202020204" pitchFamily="34" charset="0"/>
              </a:rPr>
              <a:t>Une évaluation du risque d’événement cardiovasculaire doit être systématiquement proposée chez les PVVIH, à partir de 40 ans chez l’homme et 45 ans chez la femme, puis tous les 5 ans au minimum.</a:t>
            </a:r>
          </a:p>
          <a:p>
            <a:endParaRPr lang="fr-FR" dirty="0"/>
          </a:p>
        </p:txBody>
      </p:sp>
      <p:sp>
        <p:nvSpPr>
          <p:cNvPr id="4" name="Espace réservé du numéro de diapositive 3"/>
          <p:cNvSpPr>
            <a:spLocks noGrp="1"/>
          </p:cNvSpPr>
          <p:nvPr>
            <p:ph type="sldNum" sz="quarter" idx="5"/>
          </p:nvPr>
        </p:nvSpPr>
        <p:spPr/>
        <p:txBody>
          <a:bodyPr/>
          <a:lstStyle/>
          <a:p>
            <a:pPr>
              <a:defRPr/>
            </a:pPr>
            <a:fld id="{D6697285-3813-D843-B57A-01667162817D}" type="slidenum">
              <a:rPr lang="fr-FR" smtClean="0"/>
              <a:pPr>
                <a:defRPr/>
              </a:pPr>
              <a:t>12</a:t>
            </a:fld>
            <a:endParaRPr lang="fr-FR" dirty="0"/>
          </a:p>
        </p:txBody>
      </p:sp>
    </p:spTree>
    <p:extLst>
      <p:ext uri="{BB962C8B-B14F-4D97-AF65-F5344CB8AC3E}">
        <p14:creationId xmlns:p14="http://schemas.microsoft.com/office/powerpoint/2010/main" val="79670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6697285-3813-D843-B57A-01667162817D}" type="slidenum">
              <a:rPr lang="fr-FR" smtClean="0"/>
              <a:pPr>
                <a:defRPr/>
              </a:pPr>
              <a:t>14</a:t>
            </a:fld>
            <a:endParaRPr lang="fr-FR" dirty="0"/>
          </a:p>
        </p:txBody>
      </p:sp>
    </p:spTree>
    <p:extLst>
      <p:ext uri="{BB962C8B-B14F-4D97-AF65-F5344CB8AC3E}">
        <p14:creationId xmlns:p14="http://schemas.microsoft.com/office/powerpoint/2010/main" val="2064958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D6697285-3813-D843-B57A-01667162817D}" type="slidenum">
              <a:rPr lang="fr-FR" smtClean="0"/>
              <a:pPr>
                <a:defRPr/>
              </a:pPr>
              <a:t>15</a:t>
            </a:fld>
            <a:endParaRPr lang="fr-FR" dirty="0"/>
          </a:p>
        </p:txBody>
      </p:sp>
    </p:spTree>
    <p:extLst>
      <p:ext uri="{BB962C8B-B14F-4D97-AF65-F5344CB8AC3E}">
        <p14:creationId xmlns:p14="http://schemas.microsoft.com/office/powerpoint/2010/main" val="3877476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6697285-3813-D843-B57A-01667162817D}" type="slidenum">
              <a:rPr lang="fr-FR" smtClean="0"/>
              <a:pPr>
                <a:defRPr/>
              </a:pPr>
              <a:t>16</a:t>
            </a:fld>
            <a:endParaRPr lang="fr-FR" dirty="0"/>
          </a:p>
        </p:txBody>
      </p:sp>
    </p:spTree>
    <p:extLst>
      <p:ext uri="{BB962C8B-B14F-4D97-AF65-F5344CB8AC3E}">
        <p14:creationId xmlns:p14="http://schemas.microsoft.com/office/powerpoint/2010/main" val="1009275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troubles psychiatriques constituent l’une des plus importantes comorbidités dans l’infection par le VIH. L’existence d’une anxiété ou d’une dépression est étroitement associée à une altération de la qualité de vie des PVVIH. Les conséquences en termes de risque de suicide sont conséquentes : le risque de décès par suicide est 100 fois plus élevé chez les PVVIH que dans la population générale. L’évaluation du risque de suicide doit être priorisée chez les PVVIH affectés de troubles psychiatriques.</a:t>
            </a:r>
          </a:p>
          <a:p>
            <a:endParaRPr lang="fr-FR" dirty="0">
              <a:solidFill>
                <a:srgbClr val="1D1D1D"/>
              </a:solidFill>
              <a:effectLst/>
              <a:latin typeface="Arial" panose="020B0604020202020204" pitchFamily="34" charset="0"/>
            </a:endParaRPr>
          </a:p>
          <a:p>
            <a:endParaRPr lang="fr-FR" dirty="0">
              <a:solidFill>
                <a:srgbClr val="000000"/>
              </a:solidFill>
              <a:effectLst/>
              <a:latin typeface="Helvetica" pitchFamily="2" charset="0"/>
            </a:endParaRPr>
          </a:p>
          <a:p>
            <a:endParaRPr lang="fr-FR" dirty="0"/>
          </a:p>
        </p:txBody>
      </p:sp>
      <p:sp>
        <p:nvSpPr>
          <p:cNvPr id="4" name="Espace réservé du numéro de diapositive 3"/>
          <p:cNvSpPr>
            <a:spLocks noGrp="1"/>
          </p:cNvSpPr>
          <p:nvPr>
            <p:ph type="sldNum" sz="quarter" idx="5"/>
          </p:nvPr>
        </p:nvSpPr>
        <p:spPr/>
        <p:txBody>
          <a:bodyPr/>
          <a:lstStyle/>
          <a:p>
            <a:pPr>
              <a:defRPr/>
            </a:pPr>
            <a:fld id="{D6697285-3813-D843-B57A-01667162817D}" type="slidenum">
              <a:rPr lang="fr-FR" smtClean="0"/>
              <a:pPr>
                <a:defRPr/>
              </a:pPr>
              <a:t>20</a:t>
            </a:fld>
            <a:endParaRPr lang="fr-FR" dirty="0"/>
          </a:p>
        </p:txBody>
      </p:sp>
    </p:spTree>
    <p:extLst>
      <p:ext uri="{BB962C8B-B14F-4D97-AF65-F5344CB8AC3E}">
        <p14:creationId xmlns:p14="http://schemas.microsoft.com/office/powerpoint/2010/main" val="2964617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solidFill>
                  <a:srgbClr val="303234"/>
                </a:solidFill>
                <a:effectLst/>
                <a:latin typeface="Helvetica" pitchFamily="2" charset="0"/>
              </a:rPr>
              <a:t>Le dépistage des troubles dépressifs et anxieux et du risque suicidaire peut reposer sur des outils simples.</a:t>
            </a:r>
          </a:p>
          <a:p>
            <a:r>
              <a:rPr lang="fr-FR" dirty="0">
                <a:solidFill>
                  <a:srgbClr val="303234"/>
                </a:solidFill>
                <a:effectLst/>
                <a:latin typeface="Helvetica" pitchFamily="2" charset="0"/>
              </a:rPr>
              <a:t>– Le questionnaire PHQ9 comporte ainsi une dizaine d’items à compléter par le clinicien avec le patient. Un score PHQ-9 ≥ 10 s’est avéré avoir une excellente sensibilité et spécificité pour détecter toute gravité de dépression (respectivement, 78 % et 96 %) et de dépression majeure (respectivement, 91 % et 89 %).</a:t>
            </a:r>
          </a:p>
          <a:p>
            <a:r>
              <a:rPr lang="fr-FR" dirty="0">
                <a:solidFill>
                  <a:srgbClr val="303234"/>
                </a:solidFill>
                <a:effectLst/>
                <a:latin typeface="Helvetica" pitchFamily="2" charset="0"/>
              </a:rPr>
              <a:t>– L’autoquestionnaire de l’échelle CES-D peut être renseigné par la personne seule (score seuil de diagnostic de dépression de 17 pour les femmes et 23 pour les hommes).</a:t>
            </a:r>
          </a:p>
          <a:p>
            <a:r>
              <a:rPr lang="fr-FR" dirty="0">
                <a:solidFill>
                  <a:srgbClr val="303234"/>
                </a:solidFill>
                <a:effectLst/>
                <a:latin typeface="Helvetica" pitchFamily="2" charset="0"/>
              </a:rPr>
              <a:t>– L’échelle HAD est un instrument qui permet de dépister les troubles anxieux et dépressifs. Elle comporte 14 items cotés de 0 à 3. Sept questions se rapportent à l’anxiété (total A) et 7 autres à la dimension dépressive (total D), permettant ainsi l’obtention de 2 scores (note maximale de chaque score = 21).</a:t>
            </a:r>
          </a:p>
        </p:txBody>
      </p:sp>
      <p:sp>
        <p:nvSpPr>
          <p:cNvPr id="4" name="Espace réservé du numéro de diapositive 3"/>
          <p:cNvSpPr>
            <a:spLocks noGrp="1"/>
          </p:cNvSpPr>
          <p:nvPr>
            <p:ph type="sldNum" sz="quarter" idx="5"/>
          </p:nvPr>
        </p:nvSpPr>
        <p:spPr/>
        <p:txBody>
          <a:bodyPr/>
          <a:lstStyle/>
          <a:p>
            <a:pPr>
              <a:defRPr/>
            </a:pPr>
            <a:fld id="{D6697285-3813-D843-B57A-01667162817D}" type="slidenum">
              <a:rPr lang="fr-FR" smtClean="0"/>
              <a:pPr>
                <a:defRPr/>
              </a:pPr>
              <a:t>21</a:t>
            </a:fld>
            <a:endParaRPr lang="fr-FR" dirty="0"/>
          </a:p>
        </p:txBody>
      </p:sp>
    </p:spTree>
    <p:extLst>
      <p:ext uri="{BB962C8B-B14F-4D97-AF65-F5344CB8AC3E}">
        <p14:creationId xmlns:p14="http://schemas.microsoft.com/office/powerpoint/2010/main" val="2174967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80A3659-993E-4469-8C93-81410FFF10CD}" type="datetimeFigureOut">
              <a:rPr lang="fr-FR" smtClean="0"/>
              <a:t>17/12/2024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DD0E25-5D8C-483A-BD2E-6896E0007BE2}"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66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80A3659-993E-4469-8C93-81410FFF10CD}" type="datetimeFigureOut">
              <a:rPr lang="fr-FR" smtClean="0"/>
              <a:t>17/12/2024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DD0E25-5D8C-483A-BD2E-6896E0007BE2}" type="slidenum">
              <a:rPr lang="fr-FR" smtClean="0"/>
              <a:t>‹N°›</a:t>
            </a:fld>
            <a:endParaRPr lang="fr-FR"/>
          </a:p>
        </p:txBody>
      </p:sp>
    </p:spTree>
    <p:extLst>
      <p:ext uri="{BB962C8B-B14F-4D97-AF65-F5344CB8AC3E}">
        <p14:creationId xmlns:p14="http://schemas.microsoft.com/office/powerpoint/2010/main" val="1629244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80A3659-993E-4469-8C93-81410FFF10CD}" type="datetimeFigureOut">
              <a:rPr lang="fr-FR" smtClean="0"/>
              <a:t>17/12/2024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DD0E25-5D8C-483A-BD2E-6896E0007BE2}" type="slidenum">
              <a:rPr lang="fr-FR" smtClean="0"/>
              <a:t>‹N°›</a:t>
            </a:fld>
            <a:endParaRPr lang="fr-FR"/>
          </a:p>
        </p:txBody>
      </p:sp>
    </p:spTree>
    <p:extLst>
      <p:ext uri="{BB962C8B-B14F-4D97-AF65-F5344CB8AC3E}">
        <p14:creationId xmlns:p14="http://schemas.microsoft.com/office/powerpoint/2010/main" val="689265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4" name="Titre 5">
            <a:extLst>
              <a:ext uri="{FF2B5EF4-FFF2-40B4-BE49-F238E27FC236}">
                <a16:creationId xmlns:a16="http://schemas.microsoft.com/office/drawing/2014/main" id="{878195EC-C633-454E-AF6E-CE469A2BE32D}"/>
              </a:ext>
            </a:extLst>
          </p:cNvPr>
          <p:cNvSpPr>
            <a:spLocks noGrp="1"/>
          </p:cNvSpPr>
          <p:nvPr>
            <p:ph type="title" hasCustomPrompt="1"/>
          </p:nvPr>
        </p:nvSpPr>
        <p:spPr>
          <a:xfrm>
            <a:off x="2903890" y="170562"/>
            <a:ext cx="8889836" cy="666151"/>
          </a:xfrm>
          <a:prstGeom prst="rect">
            <a:avLst/>
          </a:prstGeom>
        </p:spPr>
        <p:txBody>
          <a:bodyPr anchor="ctr"/>
          <a:lstStyle>
            <a:lvl1pPr>
              <a:defRPr sz="2667">
                <a:solidFill>
                  <a:schemeClr val="bg1"/>
                </a:solidFill>
              </a:defRPr>
            </a:lvl1pPr>
          </a:lstStyle>
          <a:p>
            <a:r>
              <a:rPr lang="fr-FR" dirty="0"/>
              <a:t>TITRE</a:t>
            </a:r>
          </a:p>
        </p:txBody>
      </p:sp>
      <p:sp>
        <p:nvSpPr>
          <p:cNvPr id="5" name="Espace réservé du contenu 6">
            <a:extLst>
              <a:ext uri="{FF2B5EF4-FFF2-40B4-BE49-F238E27FC236}">
                <a16:creationId xmlns:a16="http://schemas.microsoft.com/office/drawing/2014/main" id="{61392030-0549-2A46-8D67-8707EB91DDC5}"/>
              </a:ext>
            </a:extLst>
          </p:cNvPr>
          <p:cNvSpPr>
            <a:spLocks noGrp="1"/>
          </p:cNvSpPr>
          <p:nvPr>
            <p:ph idx="1"/>
          </p:nvPr>
        </p:nvSpPr>
        <p:spPr>
          <a:xfrm>
            <a:off x="335360" y="2067806"/>
            <a:ext cx="11458368" cy="3569439"/>
          </a:xfrm>
          <a:prstGeom prst="rect">
            <a:avLst/>
          </a:prstGeom>
        </p:spPr>
        <p:txBody>
          <a:bodyPr/>
          <a:lstStyle>
            <a:lvl1pPr marL="342891" indent="-342891">
              <a:buClr>
                <a:srgbClr val="EC667F"/>
              </a:buClr>
              <a:buFont typeface="Arial" panose="020B0604020202020204" pitchFamily="34" charset="0"/>
              <a:buChar char="•"/>
              <a:defRPr>
                <a:solidFill>
                  <a:schemeClr val="tx1"/>
                </a:solidFill>
              </a:defRPr>
            </a:lvl1pPr>
            <a:lvl2pPr marL="742932" indent="-285744">
              <a:buClr>
                <a:srgbClr val="EC667F"/>
              </a:buClr>
              <a:buFont typeface="Arial" panose="020B0604020202020204" pitchFamily="34" charset="0"/>
              <a:buChar char="−"/>
              <a:defRPr sz="2133">
                <a:solidFill>
                  <a:schemeClr val="tx1"/>
                </a:solidFill>
              </a:defRPr>
            </a:lvl2pPr>
            <a:lvl3pPr marL="1142971" indent="-228594">
              <a:buClr>
                <a:srgbClr val="EC667F"/>
              </a:buClr>
              <a:buFont typeface="Courier New" panose="02070309020205020404" pitchFamily="49" charset="0"/>
              <a:buChar char="o"/>
              <a:defRPr sz="1867">
                <a:solidFill>
                  <a:schemeClr val="tx1"/>
                </a:solidFill>
              </a:defRPr>
            </a:lvl3pPr>
          </a:lstStyle>
          <a:p>
            <a:r>
              <a:rPr lang="fr-FR" dirty="0" err="1"/>
              <a:t>Xxxxxxxxx</a:t>
            </a:r>
            <a:r>
              <a:rPr lang="fr-FR" dirty="0"/>
              <a:t> xx </a:t>
            </a:r>
            <a:r>
              <a:rPr lang="fr-FR" dirty="0" err="1"/>
              <a:t>xxxxxx</a:t>
            </a:r>
            <a:r>
              <a:rPr lang="fr-FR" dirty="0"/>
              <a:t> xx xx x </a:t>
            </a:r>
            <a:r>
              <a:rPr lang="fr-FR" dirty="0" err="1"/>
              <a:t>xxxxxxxxx</a:t>
            </a:r>
            <a:endParaRPr lang="fr-FR" dirty="0"/>
          </a:p>
          <a:p>
            <a:pPr lvl="1"/>
            <a:r>
              <a:rPr lang="fr-FR" dirty="0" err="1"/>
              <a:t>Xxxxxxx</a:t>
            </a:r>
            <a:r>
              <a:rPr lang="fr-FR" dirty="0"/>
              <a:t> xx x </a:t>
            </a:r>
            <a:r>
              <a:rPr lang="fr-FR" dirty="0" err="1"/>
              <a:t>xxxxxxx</a:t>
            </a:r>
            <a:r>
              <a:rPr lang="fr-FR" dirty="0"/>
              <a:t> x </a:t>
            </a:r>
            <a:r>
              <a:rPr lang="fr-FR" dirty="0" err="1"/>
              <a:t>xxxxxxxx</a:t>
            </a:r>
            <a:endParaRPr lang="fr-FR" dirty="0"/>
          </a:p>
          <a:p>
            <a:pPr lvl="2"/>
            <a:r>
              <a:rPr lang="fr-FR" dirty="0" err="1"/>
              <a:t>Xxxxxxx</a:t>
            </a:r>
            <a:r>
              <a:rPr lang="fr-FR" dirty="0"/>
              <a:t> xx x </a:t>
            </a:r>
            <a:r>
              <a:rPr lang="fr-FR" dirty="0" err="1"/>
              <a:t>xxxxxxxx</a:t>
            </a:r>
            <a:r>
              <a:rPr lang="fr-FR" dirty="0"/>
              <a:t> xx </a:t>
            </a:r>
            <a:r>
              <a:rPr lang="fr-FR" dirty="0" err="1"/>
              <a:t>xxxxxxxxx</a:t>
            </a:r>
            <a:endParaRPr lang="fr-FR" dirty="0"/>
          </a:p>
          <a:p>
            <a:r>
              <a:rPr lang="fr-FR" dirty="0" err="1"/>
              <a:t>Xxxxxxxxx</a:t>
            </a:r>
            <a:r>
              <a:rPr lang="fr-FR" dirty="0"/>
              <a:t> xxx x </a:t>
            </a:r>
            <a:r>
              <a:rPr lang="fr-FR" dirty="0" err="1"/>
              <a:t>xxxxxx</a:t>
            </a:r>
            <a:r>
              <a:rPr lang="fr-FR" dirty="0"/>
              <a:t> </a:t>
            </a:r>
            <a:r>
              <a:rPr lang="fr-FR" dirty="0" err="1"/>
              <a:t>xxxxxx</a:t>
            </a:r>
            <a:endParaRPr lang="fr-FR" dirty="0"/>
          </a:p>
          <a:p>
            <a:pPr lvl="1"/>
            <a:r>
              <a:rPr lang="fr-FR" dirty="0" err="1"/>
              <a:t>Xxxxxx</a:t>
            </a:r>
            <a:r>
              <a:rPr lang="fr-FR" dirty="0"/>
              <a:t> </a:t>
            </a:r>
            <a:r>
              <a:rPr lang="fr-FR" dirty="0" err="1"/>
              <a:t>xxxx</a:t>
            </a:r>
            <a:r>
              <a:rPr lang="fr-FR" dirty="0"/>
              <a:t> x </a:t>
            </a:r>
            <a:r>
              <a:rPr lang="fr-FR" dirty="0" err="1"/>
              <a:t>xxxxxx</a:t>
            </a:r>
            <a:r>
              <a:rPr lang="fr-FR" dirty="0"/>
              <a:t> xx </a:t>
            </a:r>
            <a:r>
              <a:rPr lang="fr-FR" dirty="0" err="1"/>
              <a:t>xxxxxx</a:t>
            </a:r>
            <a:r>
              <a:rPr lang="fr-FR" dirty="0"/>
              <a:t> x </a:t>
            </a:r>
            <a:r>
              <a:rPr lang="fr-FR" dirty="0" err="1"/>
              <a:t>xxxxxxx</a:t>
            </a:r>
            <a:r>
              <a:rPr lang="fr-FR" dirty="0"/>
              <a:t> </a:t>
            </a:r>
            <a:r>
              <a:rPr lang="fr-FR" dirty="0" err="1"/>
              <a:t>xxxx</a:t>
            </a:r>
            <a:r>
              <a:rPr lang="fr-FR" dirty="0"/>
              <a:t> x </a:t>
            </a:r>
            <a:r>
              <a:rPr lang="fr-FR" dirty="0" err="1"/>
              <a:t>xxxxxxx</a:t>
            </a:r>
            <a:r>
              <a:rPr lang="fr-FR" dirty="0"/>
              <a:t> </a:t>
            </a:r>
            <a:r>
              <a:rPr lang="fr-FR" dirty="0" err="1"/>
              <a:t>xxxxxxxxx</a:t>
            </a:r>
            <a:r>
              <a:rPr lang="fr-FR" dirty="0"/>
              <a:t> xx </a:t>
            </a:r>
            <a:r>
              <a:rPr lang="fr-FR" dirty="0" err="1"/>
              <a:t>xxxxxxxxx</a:t>
            </a:r>
            <a:endParaRPr lang="fr-FR" dirty="0"/>
          </a:p>
          <a:p>
            <a:pPr lvl="2"/>
            <a:r>
              <a:rPr lang="fr-FR" dirty="0" err="1"/>
              <a:t>Xxxxxxx</a:t>
            </a:r>
            <a:r>
              <a:rPr lang="fr-FR" dirty="0"/>
              <a:t> xx </a:t>
            </a:r>
            <a:r>
              <a:rPr lang="fr-FR" dirty="0" err="1"/>
              <a:t>xxxxxx</a:t>
            </a:r>
            <a:r>
              <a:rPr lang="fr-FR" dirty="0"/>
              <a:t> x </a:t>
            </a:r>
            <a:r>
              <a:rPr lang="fr-FR" dirty="0" err="1"/>
              <a:t>xxxxxx</a:t>
            </a:r>
            <a:r>
              <a:rPr lang="fr-FR" dirty="0"/>
              <a:t> </a:t>
            </a:r>
            <a:r>
              <a:rPr lang="fr-FR" dirty="0" err="1"/>
              <a:t>xxxxxxxx</a:t>
            </a:r>
            <a:r>
              <a:rPr lang="fr-FR" dirty="0"/>
              <a:t> </a:t>
            </a:r>
            <a:r>
              <a:rPr lang="fr-FR" dirty="0" err="1"/>
              <a:t>xxxx</a:t>
            </a:r>
            <a:r>
              <a:rPr lang="fr-FR" dirty="0"/>
              <a:t> xx xxx x </a:t>
            </a:r>
            <a:r>
              <a:rPr lang="fr-FR" dirty="0" err="1"/>
              <a:t>xxxxxxx</a:t>
            </a:r>
            <a:endParaRPr lang="fr-FR" dirty="0"/>
          </a:p>
        </p:txBody>
      </p:sp>
      <p:sp>
        <p:nvSpPr>
          <p:cNvPr id="7" name="Espace réservé du texte 10">
            <a:extLst>
              <a:ext uri="{FF2B5EF4-FFF2-40B4-BE49-F238E27FC236}">
                <a16:creationId xmlns:a16="http://schemas.microsoft.com/office/drawing/2014/main" id="{88FFCE4B-7F0A-C949-A23D-C17AD1594C23}"/>
              </a:ext>
            </a:extLst>
          </p:cNvPr>
          <p:cNvSpPr>
            <a:spLocks noGrp="1"/>
          </p:cNvSpPr>
          <p:nvPr>
            <p:ph type="body" sz="quarter" idx="14" hasCustomPrompt="1"/>
          </p:nvPr>
        </p:nvSpPr>
        <p:spPr>
          <a:xfrm>
            <a:off x="370699" y="5637246"/>
            <a:ext cx="11423029" cy="692487"/>
          </a:xfrm>
          <a:prstGeom prst="rect">
            <a:avLst/>
          </a:prstGeom>
        </p:spPr>
        <p:txBody>
          <a:bodyPr lIns="0" tIns="0" rIns="0" bIns="0"/>
          <a:lstStyle>
            <a:lvl1pPr marL="368291" indent="-368291">
              <a:buClr>
                <a:srgbClr val="EC667F"/>
              </a:buClr>
              <a:buFont typeface="Police système Courant"/>
              <a:buChar char="→"/>
              <a:defRPr sz="2400" b="1">
                <a:solidFill>
                  <a:schemeClr val="tx1"/>
                </a:solidFill>
              </a:defRPr>
            </a:lvl1pPr>
          </a:lstStyle>
          <a:p>
            <a:pPr lvl="0"/>
            <a:r>
              <a:rPr lang="fr-FR" dirty="0"/>
              <a:t> Conclusion</a:t>
            </a:r>
          </a:p>
        </p:txBody>
      </p:sp>
      <p:sp>
        <p:nvSpPr>
          <p:cNvPr id="8" name="Espace réservé du texte 42">
            <a:extLst>
              <a:ext uri="{FF2B5EF4-FFF2-40B4-BE49-F238E27FC236}">
                <a16:creationId xmlns:a16="http://schemas.microsoft.com/office/drawing/2014/main" id="{1707CE7B-8CFF-9149-861B-EC4FB94170AF}"/>
              </a:ext>
            </a:extLst>
          </p:cNvPr>
          <p:cNvSpPr>
            <a:spLocks noGrp="1"/>
          </p:cNvSpPr>
          <p:nvPr>
            <p:ph type="body" sz="quarter" idx="17" hasCustomPrompt="1"/>
          </p:nvPr>
        </p:nvSpPr>
        <p:spPr>
          <a:xfrm>
            <a:off x="335360" y="1220755"/>
            <a:ext cx="11458368" cy="847052"/>
          </a:xfrm>
          <a:prstGeom prst="rect">
            <a:avLst/>
          </a:prstGeom>
        </p:spPr>
        <p:txBody>
          <a:bodyPr/>
          <a:lstStyle>
            <a:lvl1pPr marL="0">
              <a:spcBef>
                <a:spcPts val="0"/>
              </a:spcBef>
              <a:buFontTx/>
              <a:buNone/>
              <a:defRPr b="1" i="0">
                <a:solidFill>
                  <a:srgbClr val="3E6BB1"/>
                </a:solidFill>
              </a:defRPr>
            </a:lvl1pPr>
          </a:lstStyle>
          <a:p>
            <a:r>
              <a:rPr lang="fr-FR" dirty="0"/>
              <a:t>Titre</a:t>
            </a:r>
          </a:p>
        </p:txBody>
      </p:sp>
      <p:sp>
        <p:nvSpPr>
          <p:cNvPr id="9" name="Espace réservé du pied de page 7">
            <a:extLst>
              <a:ext uri="{FF2B5EF4-FFF2-40B4-BE49-F238E27FC236}">
                <a16:creationId xmlns:a16="http://schemas.microsoft.com/office/drawing/2014/main" id="{D019DB00-0DA0-6F47-B340-487B3D67BFB4}"/>
              </a:ext>
            </a:extLst>
          </p:cNvPr>
          <p:cNvSpPr>
            <a:spLocks noGrp="1"/>
          </p:cNvSpPr>
          <p:nvPr>
            <p:ph type="ftr" sz="quarter" idx="16"/>
          </p:nvPr>
        </p:nvSpPr>
        <p:spPr>
          <a:xfrm>
            <a:off x="3715233" y="6457120"/>
            <a:ext cx="8078495" cy="400881"/>
          </a:xfrm>
          <a:prstGeom prst="rect">
            <a:avLst/>
          </a:prstGeom>
        </p:spPr>
        <p:txBody>
          <a:bodyPr lIns="0" tIns="0" rIns="0" bIns="0" anchor="ctr"/>
          <a:lstStyle>
            <a:lvl1pPr marL="0" marR="0" indent="0" algn="r" defTabSz="609585" rtl="0" eaLnBrk="1" fontAlgn="base" latinLnBrk="0" hangingPunct="1">
              <a:lnSpc>
                <a:spcPct val="100000"/>
              </a:lnSpc>
              <a:spcBef>
                <a:spcPct val="0"/>
              </a:spcBef>
              <a:spcAft>
                <a:spcPct val="0"/>
              </a:spcAft>
              <a:buClrTx/>
              <a:buSzTx/>
              <a:buFontTx/>
              <a:buNone/>
              <a:tabLst/>
              <a:defRPr sz="1067" i="1" baseline="0">
                <a:solidFill>
                  <a:schemeClr val="tx1">
                    <a:lumMod val="85000"/>
                    <a:lumOff val="15000"/>
                  </a:schemeClr>
                </a:solidFill>
              </a:defRPr>
            </a:lvl1pPr>
          </a:lstStyle>
          <a:p>
            <a:pPr>
              <a:defRPr/>
            </a:pPr>
            <a:r>
              <a:rPr lang="fr-FR" dirty="0"/>
              <a:t>D’après Xxxxxx X et al., abstr. XXXX, actualisé</a:t>
            </a:r>
          </a:p>
        </p:txBody>
      </p:sp>
    </p:spTree>
    <p:extLst>
      <p:ext uri="{BB962C8B-B14F-4D97-AF65-F5344CB8AC3E}">
        <p14:creationId xmlns:p14="http://schemas.microsoft.com/office/powerpoint/2010/main" val="49451454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80A3659-993E-4469-8C93-81410FFF10CD}" type="datetimeFigureOut">
              <a:rPr lang="fr-FR" smtClean="0"/>
              <a:t>17/12/2024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DD0E25-5D8C-483A-BD2E-6896E0007BE2}" type="slidenum">
              <a:rPr lang="fr-FR" smtClean="0"/>
              <a:t>‹N°›</a:t>
            </a:fld>
            <a:endParaRPr lang="fr-FR"/>
          </a:p>
        </p:txBody>
      </p:sp>
    </p:spTree>
    <p:extLst>
      <p:ext uri="{BB962C8B-B14F-4D97-AF65-F5344CB8AC3E}">
        <p14:creationId xmlns:p14="http://schemas.microsoft.com/office/powerpoint/2010/main" val="30075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80A3659-993E-4469-8C93-81410FFF10CD}" type="datetimeFigureOut">
              <a:rPr lang="fr-FR" smtClean="0"/>
              <a:t>17/12/2024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DD0E25-5D8C-483A-BD2E-6896E0007BE2}"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63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80A3659-993E-4469-8C93-81410FFF10CD}" type="datetimeFigureOut">
              <a:rPr lang="fr-FR" smtClean="0"/>
              <a:t>17/12/2024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DD0E25-5D8C-483A-BD2E-6896E0007BE2}" type="slidenum">
              <a:rPr lang="fr-FR" smtClean="0"/>
              <a:t>‹N°›</a:t>
            </a:fld>
            <a:endParaRPr lang="fr-FR"/>
          </a:p>
        </p:txBody>
      </p:sp>
    </p:spTree>
    <p:extLst>
      <p:ext uri="{BB962C8B-B14F-4D97-AF65-F5344CB8AC3E}">
        <p14:creationId xmlns:p14="http://schemas.microsoft.com/office/powerpoint/2010/main" val="145986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80A3659-993E-4469-8C93-81410FFF10CD}" type="datetimeFigureOut">
              <a:rPr lang="fr-FR" smtClean="0"/>
              <a:t>17/12/2024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DDD0E25-5D8C-483A-BD2E-6896E0007BE2}" type="slidenum">
              <a:rPr lang="fr-FR" smtClean="0"/>
              <a:t>‹N°›</a:t>
            </a:fld>
            <a:endParaRPr lang="fr-FR"/>
          </a:p>
        </p:txBody>
      </p:sp>
    </p:spTree>
    <p:extLst>
      <p:ext uri="{BB962C8B-B14F-4D97-AF65-F5344CB8AC3E}">
        <p14:creationId xmlns:p14="http://schemas.microsoft.com/office/powerpoint/2010/main" val="255551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80A3659-993E-4469-8C93-81410FFF10CD}" type="datetimeFigureOut">
              <a:rPr lang="fr-FR" smtClean="0"/>
              <a:t>17/12/2024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DDD0E25-5D8C-483A-BD2E-6896E0007BE2}" type="slidenum">
              <a:rPr lang="fr-FR" smtClean="0"/>
              <a:t>‹N°›</a:t>
            </a:fld>
            <a:endParaRPr lang="fr-FR"/>
          </a:p>
        </p:txBody>
      </p:sp>
    </p:spTree>
    <p:extLst>
      <p:ext uri="{BB962C8B-B14F-4D97-AF65-F5344CB8AC3E}">
        <p14:creationId xmlns:p14="http://schemas.microsoft.com/office/powerpoint/2010/main" val="2726530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0A3659-993E-4469-8C93-81410FFF10CD}" type="datetimeFigureOut">
              <a:rPr lang="fr-FR" smtClean="0"/>
              <a:t>17/12/2024</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BDDD0E25-5D8C-483A-BD2E-6896E0007BE2}" type="slidenum">
              <a:rPr lang="fr-FR" smtClean="0"/>
              <a:t>‹N°›</a:t>
            </a:fld>
            <a:endParaRPr lang="fr-FR"/>
          </a:p>
        </p:txBody>
      </p:sp>
    </p:spTree>
    <p:extLst>
      <p:ext uri="{BB962C8B-B14F-4D97-AF65-F5344CB8AC3E}">
        <p14:creationId xmlns:p14="http://schemas.microsoft.com/office/powerpoint/2010/main" val="4037947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80A3659-993E-4469-8C93-81410FFF10CD}" type="datetimeFigureOut">
              <a:rPr lang="fr-FR" smtClean="0"/>
              <a:t>17/12/2024</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DD0E25-5D8C-483A-BD2E-6896E0007BE2}" type="slidenum">
              <a:rPr lang="fr-FR" smtClean="0"/>
              <a:t>‹N°›</a:t>
            </a:fld>
            <a:endParaRPr lang="fr-FR"/>
          </a:p>
        </p:txBody>
      </p:sp>
    </p:spTree>
    <p:extLst>
      <p:ext uri="{BB962C8B-B14F-4D97-AF65-F5344CB8AC3E}">
        <p14:creationId xmlns:p14="http://schemas.microsoft.com/office/powerpoint/2010/main" val="294801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80A3659-993E-4469-8C93-81410FFF10CD}" type="datetimeFigureOut">
              <a:rPr lang="fr-FR" smtClean="0"/>
              <a:t>17/12/2024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DD0E25-5D8C-483A-BD2E-6896E0007BE2}" type="slidenum">
              <a:rPr lang="fr-FR" smtClean="0"/>
              <a:t>‹N°›</a:t>
            </a:fld>
            <a:endParaRPr lang="fr-FR"/>
          </a:p>
        </p:txBody>
      </p:sp>
    </p:spTree>
    <p:extLst>
      <p:ext uri="{BB962C8B-B14F-4D97-AF65-F5344CB8AC3E}">
        <p14:creationId xmlns:p14="http://schemas.microsoft.com/office/powerpoint/2010/main" val="82438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80A3659-993E-4469-8C93-81410FFF10CD}" type="datetimeFigureOut">
              <a:rPr lang="fr-FR" smtClean="0"/>
              <a:t>17/12/2024</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DDD0E25-5D8C-483A-BD2E-6896E0007BE2}"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2252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has-sante.fr/"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8D1D11-D717-4428-ABE5-3F02A58B85F9}"/>
              </a:ext>
            </a:extLst>
          </p:cNvPr>
          <p:cNvSpPr>
            <a:spLocks noGrp="1"/>
          </p:cNvSpPr>
          <p:nvPr>
            <p:ph type="ctrTitle"/>
          </p:nvPr>
        </p:nvSpPr>
        <p:spPr>
          <a:xfrm>
            <a:off x="1524000" y="1122363"/>
            <a:ext cx="9144000" cy="1655762"/>
          </a:xfrm>
        </p:spPr>
        <p:txBody>
          <a:bodyPr>
            <a:normAutofit fontScale="90000"/>
          </a:bodyPr>
          <a:lstStyle/>
          <a:p>
            <a:r>
              <a:rPr lang="fr-FR" dirty="0"/>
              <a:t>Bien vieillir avec le VIH</a:t>
            </a:r>
          </a:p>
        </p:txBody>
      </p:sp>
      <p:sp>
        <p:nvSpPr>
          <p:cNvPr id="3" name="Sous-titre 2">
            <a:extLst>
              <a:ext uri="{FF2B5EF4-FFF2-40B4-BE49-F238E27FC236}">
                <a16:creationId xmlns:a16="http://schemas.microsoft.com/office/drawing/2014/main" id="{C4B81C2D-3A9C-4235-B475-D3DE2813F9D1}"/>
              </a:ext>
            </a:extLst>
          </p:cNvPr>
          <p:cNvSpPr>
            <a:spLocks noGrp="1"/>
          </p:cNvSpPr>
          <p:nvPr>
            <p:ph type="subTitle" idx="1"/>
          </p:nvPr>
        </p:nvSpPr>
        <p:spPr>
          <a:xfrm>
            <a:off x="998290" y="3039976"/>
            <a:ext cx="9669710" cy="2345756"/>
          </a:xfrm>
        </p:spPr>
        <p:txBody>
          <a:bodyPr>
            <a:normAutofit fontScale="62500" lnSpcReduction="20000"/>
          </a:bodyPr>
          <a:lstStyle/>
          <a:p>
            <a:r>
              <a:rPr lang="fr-FR" sz="3000" dirty="0"/>
              <a:t>Assemblée générale du Réseau de Santé sexuelle du mont-valérien</a:t>
            </a:r>
          </a:p>
          <a:p>
            <a:r>
              <a:rPr lang="fr-FR" dirty="0"/>
              <a:t>Mardi 17 décembre 2024</a:t>
            </a:r>
          </a:p>
          <a:p>
            <a:r>
              <a:rPr lang="fr-FR" dirty="0"/>
              <a:t>Dr David </a:t>
            </a:r>
            <a:r>
              <a:rPr lang="fr-FR" dirty="0" err="1"/>
              <a:t>Zucman</a:t>
            </a:r>
            <a:r>
              <a:rPr lang="fr-FR" dirty="0"/>
              <a:t>- Dr Camille </a:t>
            </a:r>
            <a:r>
              <a:rPr lang="fr-FR" dirty="0" err="1"/>
              <a:t>Clouzeau</a:t>
            </a:r>
            <a:r>
              <a:rPr lang="fr-FR" dirty="0"/>
              <a:t> (gériatre)</a:t>
            </a:r>
          </a:p>
          <a:p>
            <a:r>
              <a:rPr lang="fr-FR" dirty="0"/>
              <a:t>Dominique </a:t>
            </a:r>
            <a:r>
              <a:rPr lang="fr-FR" dirty="0" err="1"/>
              <a:t>Albucher</a:t>
            </a:r>
            <a:endParaRPr lang="fr-FR" dirty="0"/>
          </a:p>
          <a:p>
            <a:r>
              <a:rPr lang="fr-FR" dirty="0"/>
              <a:t>Témoignages sur le colloque inter-associatif « bien vieillir avec le VIH »: </a:t>
            </a:r>
          </a:p>
          <a:p>
            <a:r>
              <a:rPr lang="fr-FR" dirty="0"/>
              <a:t>Marie-Hélène, </a:t>
            </a:r>
            <a:r>
              <a:rPr lang="fr-FR" dirty="0" err="1"/>
              <a:t>Fatoumi</a:t>
            </a:r>
            <a:r>
              <a:rPr lang="fr-FR" dirty="0"/>
              <a:t> et Pascal</a:t>
            </a:r>
          </a:p>
        </p:txBody>
      </p:sp>
    </p:spTree>
    <p:extLst>
      <p:ext uri="{BB962C8B-B14F-4D97-AF65-F5344CB8AC3E}">
        <p14:creationId xmlns:p14="http://schemas.microsoft.com/office/powerpoint/2010/main" val="136753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DAF936-EE9D-42A3-BEF0-A98717605EBD}"/>
              </a:ext>
            </a:extLst>
          </p:cNvPr>
          <p:cNvSpPr>
            <a:spLocks noGrp="1"/>
          </p:cNvSpPr>
          <p:nvPr>
            <p:ph type="title"/>
          </p:nvPr>
        </p:nvSpPr>
        <p:spPr/>
        <p:txBody>
          <a:bodyPr/>
          <a:lstStyle/>
          <a:p>
            <a:r>
              <a:rPr lang="fr-FR" dirty="0"/>
              <a:t>Hypertension artérielle</a:t>
            </a:r>
          </a:p>
        </p:txBody>
      </p:sp>
      <p:sp>
        <p:nvSpPr>
          <p:cNvPr id="3" name="Espace réservé du contenu 2">
            <a:extLst>
              <a:ext uri="{FF2B5EF4-FFF2-40B4-BE49-F238E27FC236}">
                <a16:creationId xmlns:a16="http://schemas.microsoft.com/office/drawing/2014/main" id="{3440BE65-C7C1-4027-B75E-3CABE5B48F71}"/>
              </a:ext>
            </a:extLst>
          </p:cNvPr>
          <p:cNvSpPr>
            <a:spLocks noGrp="1"/>
          </p:cNvSpPr>
          <p:nvPr>
            <p:ph idx="1"/>
          </p:nvPr>
        </p:nvSpPr>
        <p:spPr/>
        <p:txBody>
          <a:bodyPr>
            <a:normAutofit/>
          </a:bodyPr>
          <a:lstStyle/>
          <a:p>
            <a:r>
              <a:rPr lang="fr-FR" dirty="0"/>
              <a:t>Très fréquente avec le vieillissement</a:t>
            </a:r>
          </a:p>
          <a:p>
            <a:r>
              <a:rPr lang="fr-FR" dirty="0"/>
              <a:t>Conséquences :</a:t>
            </a:r>
          </a:p>
          <a:p>
            <a:pPr lvl="1"/>
            <a:r>
              <a:rPr lang="fr-FR" dirty="0"/>
              <a:t>Cardiaque</a:t>
            </a:r>
          </a:p>
          <a:p>
            <a:pPr lvl="1"/>
            <a:r>
              <a:rPr lang="fr-FR" dirty="0"/>
              <a:t>Rénale</a:t>
            </a:r>
          </a:p>
          <a:p>
            <a:pPr lvl="1"/>
            <a:r>
              <a:rPr lang="fr-FR" dirty="0"/>
              <a:t>Accident vasculaire cérébral</a:t>
            </a:r>
          </a:p>
          <a:p>
            <a:pPr lvl="1"/>
            <a:r>
              <a:rPr lang="fr-FR" dirty="0"/>
              <a:t>Oculaire</a:t>
            </a:r>
          </a:p>
          <a:p>
            <a:pPr marL="457200" lvl="1" indent="0">
              <a:buNone/>
            </a:pPr>
            <a:endParaRPr lang="fr-FR" dirty="0"/>
          </a:p>
          <a:p>
            <a:r>
              <a:rPr lang="fr-FR" dirty="0"/>
              <a:t>Facteurs génétiques+++</a:t>
            </a:r>
          </a:p>
          <a:p>
            <a:r>
              <a:rPr lang="fr-FR" dirty="0"/>
              <a:t>Intérêt de l’</a:t>
            </a:r>
            <a:r>
              <a:rPr lang="fr-FR" dirty="0" err="1"/>
              <a:t>auto-mesure</a:t>
            </a:r>
            <a:r>
              <a:rPr lang="fr-FR" dirty="0"/>
              <a:t> tensionnelle</a:t>
            </a:r>
          </a:p>
          <a:p>
            <a:r>
              <a:rPr lang="fr-FR" dirty="0"/>
              <a:t>Quels objectifs de pression artérielle chez les personnes âgées?</a:t>
            </a:r>
          </a:p>
        </p:txBody>
      </p:sp>
    </p:spTree>
    <p:extLst>
      <p:ext uri="{BB962C8B-B14F-4D97-AF65-F5344CB8AC3E}">
        <p14:creationId xmlns:p14="http://schemas.microsoft.com/office/powerpoint/2010/main" val="3371402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9201E2-C010-41D6-B6AF-8346F4D83451}"/>
              </a:ext>
            </a:extLst>
          </p:cNvPr>
          <p:cNvSpPr>
            <a:spLocks noGrp="1"/>
          </p:cNvSpPr>
          <p:nvPr>
            <p:ph type="title"/>
          </p:nvPr>
        </p:nvSpPr>
        <p:spPr>
          <a:xfrm>
            <a:off x="838200" y="365126"/>
            <a:ext cx="10515600" cy="1136504"/>
          </a:xfrm>
        </p:spPr>
        <p:txBody>
          <a:bodyPr>
            <a:normAutofit/>
          </a:bodyPr>
          <a:lstStyle/>
          <a:p>
            <a:r>
              <a:rPr lang="fr-FR" dirty="0"/>
              <a:t>Insuffisance coronaire</a:t>
            </a:r>
          </a:p>
        </p:txBody>
      </p:sp>
      <p:sp>
        <p:nvSpPr>
          <p:cNvPr id="3" name="Espace réservé du contenu 2">
            <a:extLst>
              <a:ext uri="{FF2B5EF4-FFF2-40B4-BE49-F238E27FC236}">
                <a16:creationId xmlns:a16="http://schemas.microsoft.com/office/drawing/2014/main" id="{3F6B7CEA-3E23-4B07-950B-7178BA998546}"/>
              </a:ext>
            </a:extLst>
          </p:cNvPr>
          <p:cNvSpPr>
            <a:spLocks noGrp="1"/>
          </p:cNvSpPr>
          <p:nvPr>
            <p:ph idx="1"/>
          </p:nvPr>
        </p:nvSpPr>
        <p:spPr>
          <a:xfrm>
            <a:off x="838200" y="2141537"/>
            <a:ext cx="10515600" cy="4351338"/>
          </a:xfrm>
        </p:spPr>
        <p:txBody>
          <a:bodyPr>
            <a:normAutofit/>
          </a:bodyPr>
          <a:lstStyle/>
          <a:p>
            <a:r>
              <a:rPr lang="fr-FR" dirty="0"/>
              <a:t>Risque important chez PVVIH</a:t>
            </a:r>
          </a:p>
          <a:p>
            <a:r>
              <a:rPr lang="fr-FR" dirty="0"/>
              <a:t>Facteurs de risque</a:t>
            </a:r>
          </a:p>
          <a:p>
            <a:pPr lvl="1"/>
            <a:r>
              <a:rPr lang="fr-FR" dirty="0"/>
              <a:t>Tabac, cocaïne</a:t>
            </a:r>
          </a:p>
          <a:p>
            <a:pPr lvl="1"/>
            <a:r>
              <a:rPr lang="fr-FR" dirty="0"/>
              <a:t>Cholestérol élevé</a:t>
            </a:r>
          </a:p>
          <a:p>
            <a:pPr lvl="1"/>
            <a:r>
              <a:rPr lang="fr-FR" dirty="0"/>
              <a:t>Diabète</a:t>
            </a:r>
          </a:p>
          <a:p>
            <a:pPr lvl="1"/>
            <a:r>
              <a:rPr lang="fr-FR" dirty="0"/>
              <a:t>Antécédents familiaux</a:t>
            </a:r>
          </a:p>
          <a:p>
            <a:pPr lvl="1"/>
            <a:r>
              <a:rPr lang="fr-FR" dirty="0"/>
              <a:t>Le VIH</a:t>
            </a:r>
          </a:p>
          <a:p>
            <a:r>
              <a:rPr lang="fr-FR" dirty="0"/>
              <a:t>Dépistage par scanner thoracique: « score calcique » à partir de 50 ans</a:t>
            </a:r>
          </a:p>
          <a:p>
            <a:r>
              <a:rPr lang="fr-FR" dirty="0"/>
              <a:t>Douleurs thoraciques, essoufflement à l’effort  : consulter un cardiologue</a:t>
            </a:r>
          </a:p>
          <a:p>
            <a:r>
              <a:rPr lang="fr-FR" dirty="0"/>
              <a:t>Tests d’effort (bicyclette, injection de </a:t>
            </a:r>
            <a:r>
              <a:rPr lang="fr-FR" dirty="0" err="1"/>
              <a:t>persantine</a:t>
            </a:r>
            <a:r>
              <a:rPr lang="fr-FR" dirty="0"/>
              <a:t>, scintigraphie, échographie…)</a:t>
            </a:r>
          </a:p>
          <a:p>
            <a:endParaRPr lang="fr-FR" dirty="0"/>
          </a:p>
        </p:txBody>
      </p:sp>
    </p:spTree>
    <p:extLst>
      <p:ext uri="{BB962C8B-B14F-4D97-AF65-F5344CB8AC3E}">
        <p14:creationId xmlns:p14="http://schemas.microsoft.com/office/powerpoint/2010/main" val="232459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8FCA2-A5F4-43FF-6599-35B3278EEB3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F6562F7-911D-932E-E140-324BA75DD378}"/>
              </a:ext>
            </a:extLst>
          </p:cNvPr>
          <p:cNvSpPr>
            <a:spLocks noGrp="1"/>
          </p:cNvSpPr>
          <p:nvPr>
            <p:ph type="title"/>
          </p:nvPr>
        </p:nvSpPr>
        <p:spPr/>
        <p:txBody>
          <a:bodyPr/>
          <a:lstStyle/>
          <a:p>
            <a:r>
              <a:rPr lang="fr-FR" dirty="0"/>
              <a:t>Evaluation du risque cardiovasculaire</a:t>
            </a:r>
          </a:p>
        </p:txBody>
      </p:sp>
      <p:sp>
        <p:nvSpPr>
          <p:cNvPr id="3" name="Espace réservé du contenu 2">
            <a:extLst>
              <a:ext uri="{FF2B5EF4-FFF2-40B4-BE49-F238E27FC236}">
                <a16:creationId xmlns:a16="http://schemas.microsoft.com/office/drawing/2014/main" id="{E28CB910-C2E3-83B7-4E54-6436F7138E61}"/>
              </a:ext>
            </a:extLst>
          </p:cNvPr>
          <p:cNvSpPr>
            <a:spLocks noGrp="1"/>
          </p:cNvSpPr>
          <p:nvPr>
            <p:ph idx="1"/>
          </p:nvPr>
        </p:nvSpPr>
        <p:spPr/>
        <p:txBody>
          <a:bodyPr/>
          <a:lstStyle/>
          <a:p>
            <a:r>
              <a:rPr lang="fr-FR" sz="1867" dirty="0">
                <a:solidFill>
                  <a:srgbClr val="000000"/>
                </a:solidFill>
              </a:rPr>
              <a:t>Une évaluation du risque d’événement cardiovasculaire doit être systématiquement proposée chez les PVVIH, à partir de 40 ans chez l’homme et 45 ans chez la femme, puis tous les 5 ans au minimum</a:t>
            </a:r>
          </a:p>
          <a:p>
            <a:r>
              <a:rPr lang="fr-FR" sz="1867" dirty="0">
                <a:solidFill>
                  <a:srgbClr val="000000"/>
                </a:solidFill>
              </a:rPr>
              <a:t>Score de risque d’événement cardiovasculaire</a:t>
            </a:r>
          </a:p>
          <a:p>
            <a:endParaRPr lang="fr-FR" dirty="0"/>
          </a:p>
        </p:txBody>
      </p:sp>
      <p:sp>
        <p:nvSpPr>
          <p:cNvPr id="6" name="Espace réservé du texte 5">
            <a:extLst>
              <a:ext uri="{FF2B5EF4-FFF2-40B4-BE49-F238E27FC236}">
                <a16:creationId xmlns:a16="http://schemas.microsoft.com/office/drawing/2014/main" id="{D8FA6826-2EF5-643E-14EB-C6C7408A2958}"/>
              </a:ext>
            </a:extLst>
          </p:cNvPr>
          <p:cNvSpPr>
            <a:spLocks noGrp="1"/>
          </p:cNvSpPr>
          <p:nvPr>
            <p:ph type="body" sz="quarter" idx="4294967295"/>
          </p:nvPr>
        </p:nvSpPr>
        <p:spPr>
          <a:xfrm>
            <a:off x="0" y="5637213"/>
            <a:ext cx="11422063" cy="692150"/>
          </a:xfrm>
        </p:spPr>
        <p:txBody>
          <a:bodyPr/>
          <a:lstStyle/>
          <a:p>
            <a:r>
              <a:rPr lang="fr-FR" sz="2667" dirty="0"/>
              <a:t>Prévention du risque cardiovasculaire </a:t>
            </a:r>
            <a:r>
              <a:rPr lang="fr-FR" sz="2667" i="1" dirty="0"/>
              <a:t>(2)</a:t>
            </a:r>
          </a:p>
        </p:txBody>
      </p:sp>
      <p:pic>
        <p:nvPicPr>
          <p:cNvPr id="7" name="Image 6" descr="Une image contenant texte, capture d’écran, Police, ligne&#10;&#10;Description générée automatiquement">
            <a:extLst>
              <a:ext uri="{FF2B5EF4-FFF2-40B4-BE49-F238E27FC236}">
                <a16:creationId xmlns:a16="http://schemas.microsoft.com/office/drawing/2014/main" id="{B1D39647-A9BB-6823-6341-759FFA88497F}"/>
              </a:ext>
            </a:extLst>
          </p:cNvPr>
          <p:cNvPicPr>
            <a:picLocks noChangeAspect="1"/>
          </p:cNvPicPr>
          <p:nvPr/>
        </p:nvPicPr>
        <p:blipFill>
          <a:blip r:embed="rId3"/>
          <a:srcRect l="1091" t="11348" r="83645" b="10953"/>
          <a:stretch/>
        </p:blipFill>
        <p:spPr>
          <a:xfrm>
            <a:off x="8913645" y="3083682"/>
            <a:ext cx="1249552" cy="1245140"/>
          </a:xfrm>
          <a:prstGeom prst="rect">
            <a:avLst/>
          </a:prstGeom>
        </p:spPr>
      </p:pic>
      <p:graphicFrame>
        <p:nvGraphicFramePr>
          <p:cNvPr id="8" name="Tableau 7">
            <a:extLst>
              <a:ext uri="{FF2B5EF4-FFF2-40B4-BE49-F238E27FC236}">
                <a16:creationId xmlns:a16="http://schemas.microsoft.com/office/drawing/2014/main" id="{16F3FC7D-2728-FDCA-D533-0DBEB60B74DF}"/>
              </a:ext>
            </a:extLst>
          </p:cNvPr>
          <p:cNvGraphicFramePr>
            <a:graphicFrameLocks noGrp="1"/>
          </p:cNvGraphicFramePr>
          <p:nvPr>
            <p:extLst>
              <p:ext uri="{D42A27DB-BD31-4B8C-83A1-F6EECF244321}">
                <p14:modId xmlns:p14="http://schemas.microsoft.com/office/powerpoint/2010/main" val="588078119"/>
              </p:ext>
            </p:extLst>
          </p:nvPr>
        </p:nvGraphicFramePr>
        <p:xfrm>
          <a:off x="335360" y="3429000"/>
          <a:ext cx="6708907" cy="2778240"/>
        </p:xfrm>
        <a:graphic>
          <a:graphicData uri="http://schemas.openxmlformats.org/drawingml/2006/table">
            <a:tbl>
              <a:tblPr firstRow="1" bandRow="1">
                <a:tableStyleId>{5C22544A-7EE6-4342-B048-85BDC9FD1C3A}</a:tableStyleId>
              </a:tblPr>
              <a:tblGrid>
                <a:gridCol w="6708907">
                  <a:extLst>
                    <a:ext uri="{9D8B030D-6E8A-4147-A177-3AD203B41FA5}">
                      <a16:colId xmlns:a16="http://schemas.microsoft.com/office/drawing/2014/main" val="3226356062"/>
                    </a:ext>
                  </a:extLst>
                </a:gridCol>
              </a:tblGrid>
              <a:tr h="126720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fr-FR" sz="1600" b="1" kern="1200" dirty="0">
                          <a:solidFill>
                            <a:schemeClr val="tx1"/>
                          </a:solidFill>
                          <a:effectLst/>
                          <a:latin typeface="+mn-lt"/>
                          <a:ea typeface="+mn-ea"/>
                          <a:cs typeface="+mn-cs"/>
                        </a:rPr>
                        <a:t>Les sujets à haut risque sont ceux avec :</a:t>
                      </a:r>
                    </a:p>
                    <a:p>
                      <a:pPr marL="171450" indent="-171450">
                        <a:buFont typeface="Arial" panose="020B0604020202020204" pitchFamily="34" charset="0"/>
                        <a:buChar char="•"/>
                      </a:pPr>
                      <a:r>
                        <a:rPr lang="fr-FR" sz="1600" b="0" kern="1200" dirty="0">
                          <a:solidFill>
                            <a:schemeClr val="tx1"/>
                          </a:solidFill>
                          <a:effectLst/>
                          <a:latin typeface="+mn-lt"/>
                          <a:ea typeface="+mn-ea"/>
                          <a:cs typeface="+mn-cs"/>
                        </a:rPr>
                        <a:t>un SCORE2 entre 2,5 et 15 %, selon l’âge ;</a:t>
                      </a:r>
                    </a:p>
                    <a:p>
                      <a:pPr marL="171450" indent="-171450">
                        <a:buFont typeface="Arial" panose="020B0604020202020204" pitchFamily="34" charset="0"/>
                        <a:buChar char="•"/>
                      </a:pPr>
                      <a:r>
                        <a:rPr lang="fr-FR" sz="1600" b="0" kern="1200" dirty="0">
                          <a:solidFill>
                            <a:schemeClr val="tx1"/>
                          </a:solidFill>
                          <a:effectLst/>
                          <a:latin typeface="+mn-lt"/>
                          <a:ea typeface="+mn-ea"/>
                          <a:cs typeface="+mn-cs"/>
                        </a:rPr>
                        <a:t>ou une </a:t>
                      </a:r>
                      <a:r>
                        <a:rPr lang="fr-FR" sz="1600" b="0" kern="1200" dirty="0">
                          <a:solidFill>
                            <a:schemeClr val="tx1"/>
                          </a:solidFill>
                          <a:effectLst/>
                          <a:highlight>
                            <a:srgbClr val="FFFF00"/>
                          </a:highlight>
                          <a:latin typeface="+mn-lt"/>
                          <a:ea typeface="+mn-ea"/>
                          <a:cs typeface="+mn-cs"/>
                        </a:rPr>
                        <a:t>hypercholestérolémie familiale </a:t>
                      </a:r>
                      <a:r>
                        <a:rPr lang="fr-FR" sz="1600" b="0" kern="1200" dirty="0">
                          <a:solidFill>
                            <a:schemeClr val="tx1"/>
                          </a:solidFill>
                          <a:effectLst/>
                          <a:latin typeface="+mn-lt"/>
                          <a:ea typeface="+mn-ea"/>
                          <a:cs typeface="+mn-cs"/>
                        </a:rPr>
                        <a:t>génétique ;</a:t>
                      </a:r>
                    </a:p>
                    <a:p>
                      <a:pPr marL="171450" indent="-171450">
                        <a:buFont typeface="Arial" panose="020B0604020202020204" pitchFamily="34" charset="0"/>
                        <a:buChar char="•"/>
                      </a:pPr>
                      <a:r>
                        <a:rPr lang="fr-FR" sz="1600" b="0" kern="1200" dirty="0">
                          <a:solidFill>
                            <a:schemeClr val="tx1"/>
                          </a:solidFill>
                          <a:effectLst/>
                          <a:latin typeface="+mn-lt"/>
                          <a:ea typeface="+mn-ea"/>
                          <a:cs typeface="+mn-cs"/>
                        </a:rPr>
                        <a:t>ou un </a:t>
                      </a:r>
                      <a:r>
                        <a:rPr lang="fr-FR" sz="1600" b="0" kern="1200" dirty="0">
                          <a:solidFill>
                            <a:schemeClr val="tx1"/>
                          </a:solidFill>
                          <a:effectLst/>
                          <a:highlight>
                            <a:srgbClr val="FFFF00"/>
                          </a:highlight>
                          <a:latin typeface="+mn-lt"/>
                          <a:ea typeface="+mn-ea"/>
                          <a:cs typeface="+mn-cs"/>
                        </a:rPr>
                        <a:t>diabète</a:t>
                      </a:r>
                      <a:r>
                        <a:rPr lang="fr-FR" sz="1600" b="0" kern="1200" dirty="0">
                          <a:solidFill>
                            <a:schemeClr val="tx1"/>
                          </a:solidFill>
                          <a:effectLst/>
                          <a:latin typeface="+mn-lt"/>
                          <a:ea typeface="+mn-ea"/>
                          <a:cs typeface="+mn-cs"/>
                        </a:rPr>
                        <a:t> sans atteinte d’organe ;</a:t>
                      </a:r>
                    </a:p>
                    <a:p>
                      <a:pPr marL="171450" indent="-171450">
                        <a:buFont typeface="Arial" panose="020B0604020202020204" pitchFamily="34" charset="0"/>
                        <a:buChar char="•"/>
                      </a:pPr>
                      <a:r>
                        <a:rPr lang="fr-FR" sz="1600" b="0" kern="1200" dirty="0">
                          <a:solidFill>
                            <a:schemeClr val="tx1"/>
                          </a:solidFill>
                          <a:effectLst/>
                          <a:latin typeface="+mn-lt"/>
                          <a:ea typeface="+mn-ea"/>
                          <a:cs typeface="+mn-cs"/>
                        </a:rPr>
                        <a:t>ou </a:t>
                      </a:r>
                      <a:r>
                        <a:rPr lang="fr-FR" sz="1600" b="0" kern="1200" dirty="0">
                          <a:solidFill>
                            <a:schemeClr val="tx1"/>
                          </a:solidFill>
                          <a:effectLst/>
                          <a:highlight>
                            <a:srgbClr val="FFFF00"/>
                          </a:highlight>
                          <a:latin typeface="+mn-lt"/>
                          <a:ea typeface="+mn-ea"/>
                          <a:cs typeface="+mn-cs"/>
                        </a:rPr>
                        <a:t>d’autres facteurs de risque </a:t>
                      </a:r>
                      <a:r>
                        <a:rPr lang="fr-FR" sz="1600" b="0" kern="1200" dirty="0">
                          <a:solidFill>
                            <a:schemeClr val="tx1"/>
                          </a:solidFill>
                          <a:effectLst/>
                          <a:latin typeface="+mn-lt"/>
                          <a:ea typeface="+mn-ea"/>
                          <a:cs typeface="+mn-cs"/>
                        </a:rPr>
                        <a:t>ou facteurs aggravants.</a:t>
                      </a: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56797234"/>
                  </a:ext>
                </a:extLst>
              </a:tr>
              <a:tr h="1511040">
                <a:tc>
                  <a:txBody>
                    <a:bodyPr/>
                    <a:lstStyle/>
                    <a:p>
                      <a:r>
                        <a:rPr lang="fr-FR" sz="1600" b="1" kern="1200" dirty="0">
                          <a:solidFill>
                            <a:schemeClr val="dk1"/>
                          </a:solidFill>
                          <a:effectLst/>
                          <a:latin typeface="+mn-lt"/>
                          <a:ea typeface="+mn-ea"/>
                          <a:cs typeface="+mn-cs"/>
                        </a:rPr>
                        <a:t>Les sujets à très haut risque sont ceux avec :</a:t>
                      </a:r>
                    </a:p>
                    <a:p>
                      <a:pPr marL="171450" indent="-171450">
                        <a:buFont typeface="Arial" panose="020B0604020202020204" pitchFamily="34" charset="0"/>
                        <a:buChar char="•"/>
                      </a:pPr>
                      <a:r>
                        <a:rPr lang="fr-FR" sz="1600" kern="1200" dirty="0">
                          <a:solidFill>
                            <a:schemeClr val="dk1"/>
                          </a:solidFill>
                          <a:effectLst/>
                          <a:latin typeface="+mn-lt"/>
                          <a:ea typeface="+mn-ea"/>
                          <a:cs typeface="+mn-cs"/>
                        </a:rPr>
                        <a:t>un SCORE2 ≥ 7,5, 10, ou 15 %, selon l’âge ;</a:t>
                      </a:r>
                    </a:p>
                    <a:p>
                      <a:pPr marL="171450" indent="-171450">
                        <a:buFont typeface="Arial" panose="020B0604020202020204" pitchFamily="34" charset="0"/>
                        <a:buChar char="•"/>
                      </a:pPr>
                      <a:r>
                        <a:rPr lang="fr-FR" sz="1600" kern="1200" dirty="0">
                          <a:solidFill>
                            <a:schemeClr val="dk1"/>
                          </a:solidFill>
                          <a:effectLst/>
                          <a:latin typeface="+mn-lt"/>
                          <a:ea typeface="+mn-ea"/>
                          <a:cs typeface="+mn-cs"/>
                        </a:rPr>
                        <a:t>ou une insuffisance rénale chronique sévère ;</a:t>
                      </a:r>
                    </a:p>
                    <a:p>
                      <a:pPr marL="171450" indent="-171450">
                        <a:buFont typeface="Arial" panose="020B0604020202020204" pitchFamily="34" charset="0"/>
                        <a:buChar char="•"/>
                      </a:pPr>
                      <a:r>
                        <a:rPr lang="fr-FR" sz="1600" kern="1200" dirty="0">
                          <a:solidFill>
                            <a:schemeClr val="dk1"/>
                          </a:solidFill>
                          <a:effectLst/>
                          <a:latin typeface="+mn-lt"/>
                          <a:ea typeface="+mn-ea"/>
                          <a:cs typeface="+mn-cs"/>
                        </a:rPr>
                        <a:t>ou un diabète avec atteinte d’organe (insuffisance rénale, protéinurie, </a:t>
                      </a:r>
                      <a:br>
                        <a:rPr lang="fr-FR" sz="1600" kern="1200" dirty="0">
                          <a:solidFill>
                            <a:schemeClr val="dk1"/>
                          </a:solidFill>
                          <a:effectLst/>
                          <a:latin typeface="+mn-lt"/>
                          <a:ea typeface="+mn-ea"/>
                          <a:cs typeface="+mn-cs"/>
                        </a:rPr>
                      </a:br>
                      <a:r>
                        <a:rPr lang="fr-FR" sz="1600" kern="1200" dirty="0">
                          <a:solidFill>
                            <a:schemeClr val="dk1"/>
                          </a:solidFill>
                          <a:effectLst/>
                          <a:latin typeface="+mn-lt"/>
                          <a:ea typeface="+mn-ea"/>
                          <a:cs typeface="+mn-cs"/>
                        </a:rPr>
                        <a:t>atteinte microvasculaire) ;</a:t>
                      </a:r>
                    </a:p>
                    <a:p>
                      <a:pPr marL="171450" indent="-171450">
                        <a:buFont typeface="Arial" panose="020B0604020202020204" pitchFamily="34" charset="0"/>
                        <a:buChar char="•"/>
                      </a:pPr>
                      <a:r>
                        <a:rPr lang="fr-FR" sz="1600" kern="1200" dirty="0">
                          <a:solidFill>
                            <a:schemeClr val="dk1"/>
                          </a:solidFill>
                          <a:effectLst/>
                          <a:latin typeface="+mn-lt"/>
                          <a:ea typeface="+mn-ea"/>
                          <a:cs typeface="+mn-cs"/>
                        </a:rPr>
                        <a:t>ou une maladie cardiovasculaire documentée (prévention secondaire).</a:t>
                      </a: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26235576"/>
                  </a:ext>
                </a:extLst>
              </a:tr>
            </a:tbl>
          </a:graphicData>
        </a:graphic>
      </p:graphicFrame>
      <p:sp>
        <p:nvSpPr>
          <p:cNvPr id="10" name="ZoneTexte 9">
            <a:extLst>
              <a:ext uri="{FF2B5EF4-FFF2-40B4-BE49-F238E27FC236}">
                <a16:creationId xmlns:a16="http://schemas.microsoft.com/office/drawing/2014/main" id="{C1E06B15-82E7-F4D8-BB40-94529B32AFEF}"/>
              </a:ext>
            </a:extLst>
          </p:cNvPr>
          <p:cNvSpPr txBox="1"/>
          <p:nvPr/>
        </p:nvSpPr>
        <p:spPr>
          <a:xfrm>
            <a:off x="7118774" y="4336266"/>
            <a:ext cx="4839297" cy="1815882"/>
          </a:xfrm>
          <a:prstGeom prst="rect">
            <a:avLst/>
          </a:prstGeom>
          <a:noFill/>
        </p:spPr>
        <p:txBody>
          <a:bodyPr wrap="square">
            <a:spAutoFit/>
          </a:bodyPr>
          <a:lstStyle/>
          <a:p>
            <a:pPr algn="ctr"/>
            <a:r>
              <a:rPr lang="fr-FR" sz="1600" dirty="0">
                <a:solidFill>
                  <a:srgbClr val="252525"/>
                </a:solidFill>
                <a:latin typeface="Arial" panose="020B0604020202020204" pitchFamily="34" charset="0"/>
              </a:rPr>
              <a:t>La société européenne de cardiologie ainsi que l’EACS recommandent l’utilisation du </a:t>
            </a:r>
            <a:r>
              <a:rPr lang="fr-FR" sz="1600" i="1" dirty="0">
                <a:solidFill>
                  <a:srgbClr val="252525"/>
                </a:solidFill>
                <a:latin typeface="Arial" panose="020B0604020202020204" pitchFamily="34" charset="0"/>
              </a:rPr>
              <a:t>Systématique Coronary Risk Évaluation </a:t>
            </a:r>
            <a:r>
              <a:rPr lang="fr-FR" sz="1600" dirty="0">
                <a:solidFill>
                  <a:srgbClr val="252525"/>
                </a:solidFill>
                <a:latin typeface="Arial" panose="020B0604020202020204" pitchFamily="34" charset="0"/>
              </a:rPr>
              <a:t>(SCORE, récemment actualisé : SCORE2 et SCORE2-OP) (</a:t>
            </a:r>
            <a:r>
              <a:rPr lang="fr-FR" sz="1600" dirty="0">
                <a:solidFill>
                  <a:srgbClr val="00AFEF"/>
                </a:solidFill>
                <a:latin typeface="Arial" panose="020B0604020202020204" pitchFamily="34" charset="0"/>
              </a:rPr>
              <a:t>https://u-prevent.com/calculators </a:t>
            </a:r>
            <a:r>
              <a:rPr lang="fr-FR" sz="1600" dirty="0">
                <a:solidFill>
                  <a:srgbClr val="252525"/>
                </a:solidFill>
                <a:latin typeface="Arial" panose="020B0604020202020204" pitchFamily="34" charset="0"/>
              </a:rPr>
              <a:t>et QR code du site U-PREVENT pour la mesure du risque cardiovasculaire selon SCORE 2). </a:t>
            </a:r>
            <a:endParaRPr lang="fr-FR" sz="16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131737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B5C5C-E08D-4E08-8E0F-B50A006BF667}"/>
              </a:ext>
            </a:extLst>
          </p:cNvPr>
          <p:cNvSpPr>
            <a:spLocks noGrp="1"/>
          </p:cNvSpPr>
          <p:nvPr>
            <p:ph type="title"/>
          </p:nvPr>
        </p:nvSpPr>
        <p:spPr/>
        <p:txBody>
          <a:bodyPr/>
          <a:lstStyle/>
          <a:p>
            <a:r>
              <a:rPr lang="fr-FR" dirty="0"/>
              <a:t>Les cancers augmentent avec l’âge</a:t>
            </a:r>
          </a:p>
        </p:txBody>
      </p:sp>
      <p:sp>
        <p:nvSpPr>
          <p:cNvPr id="3" name="Espace réservé du contenu 2">
            <a:extLst>
              <a:ext uri="{FF2B5EF4-FFF2-40B4-BE49-F238E27FC236}">
                <a16:creationId xmlns:a16="http://schemas.microsoft.com/office/drawing/2014/main" id="{F31DF6ED-E586-4B8B-B9E8-2AC97A48D13E}"/>
              </a:ext>
            </a:extLst>
          </p:cNvPr>
          <p:cNvSpPr>
            <a:spLocks noGrp="1"/>
          </p:cNvSpPr>
          <p:nvPr>
            <p:ph idx="1"/>
          </p:nvPr>
        </p:nvSpPr>
        <p:spPr>
          <a:xfrm>
            <a:off x="838200" y="1607511"/>
            <a:ext cx="10515600" cy="4351338"/>
          </a:xfrm>
        </p:spPr>
        <p:txBody>
          <a:bodyPr>
            <a:normAutofit/>
          </a:bodyPr>
          <a:lstStyle/>
          <a:p>
            <a:r>
              <a:rPr lang="fr-FR" dirty="0"/>
              <a:t>Poumon : dépistage chez les fumeurs</a:t>
            </a:r>
          </a:p>
          <a:p>
            <a:r>
              <a:rPr lang="fr-FR" dirty="0"/>
              <a:t>Peau : consulter si symptôme</a:t>
            </a:r>
          </a:p>
          <a:p>
            <a:r>
              <a:rPr lang="fr-FR" dirty="0"/>
              <a:t>ORL (tabac, alcool et Papillomavirus) : consulter si symptôme</a:t>
            </a:r>
          </a:p>
          <a:p>
            <a:r>
              <a:rPr lang="fr-FR" dirty="0"/>
              <a:t>Anus : dépistage</a:t>
            </a:r>
          </a:p>
          <a:p>
            <a:r>
              <a:rPr lang="fr-FR" dirty="0"/>
              <a:t>Prostate : dépistage</a:t>
            </a:r>
          </a:p>
          <a:p>
            <a:r>
              <a:rPr lang="fr-FR" dirty="0"/>
              <a:t>Sein : dépistage</a:t>
            </a:r>
          </a:p>
          <a:p>
            <a:r>
              <a:rPr lang="fr-FR" dirty="0"/>
              <a:t>Foie : dépistage</a:t>
            </a:r>
          </a:p>
          <a:p>
            <a:r>
              <a:rPr lang="fr-FR" dirty="0"/>
              <a:t>Colon : dépistage</a:t>
            </a:r>
          </a:p>
          <a:p>
            <a:r>
              <a:rPr lang="fr-FR" dirty="0"/>
              <a:t>Jusqu’à quel âge faire le dépistage des cancers ?</a:t>
            </a:r>
          </a:p>
        </p:txBody>
      </p:sp>
    </p:spTree>
    <p:extLst>
      <p:ext uri="{BB962C8B-B14F-4D97-AF65-F5344CB8AC3E}">
        <p14:creationId xmlns:p14="http://schemas.microsoft.com/office/powerpoint/2010/main" val="1206445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260D0-6FAD-DB24-D5CA-D2857661ED82}"/>
            </a:ext>
          </a:extLst>
        </p:cNvPr>
        <p:cNvGrpSpPr/>
        <p:nvPr/>
      </p:nvGrpSpPr>
      <p:grpSpPr>
        <a:xfrm>
          <a:off x="0" y="0"/>
          <a:ext cx="0" cy="0"/>
          <a:chOff x="0" y="0"/>
          <a:chExt cx="0" cy="0"/>
        </a:xfrm>
      </p:grpSpPr>
      <p:sp>
        <p:nvSpPr>
          <p:cNvPr id="11" name="Titre 10">
            <a:extLst>
              <a:ext uri="{FF2B5EF4-FFF2-40B4-BE49-F238E27FC236}">
                <a16:creationId xmlns:a16="http://schemas.microsoft.com/office/drawing/2014/main" id="{8F5E31DE-960E-E613-11EA-868D36CC2C66}"/>
              </a:ext>
            </a:extLst>
          </p:cNvPr>
          <p:cNvSpPr>
            <a:spLocks noGrp="1"/>
          </p:cNvSpPr>
          <p:nvPr>
            <p:ph type="title"/>
          </p:nvPr>
        </p:nvSpPr>
        <p:spPr/>
        <p:txBody>
          <a:bodyPr/>
          <a:lstStyle/>
          <a:p>
            <a:r>
              <a:rPr lang="fr-FR" dirty="0"/>
              <a:t>VIH et cancer</a:t>
            </a:r>
          </a:p>
        </p:txBody>
      </p:sp>
      <p:sp>
        <p:nvSpPr>
          <p:cNvPr id="15" name="Espace réservé du texte 14">
            <a:extLst>
              <a:ext uri="{FF2B5EF4-FFF2-40B4-BE49-F238E27FC236}">
                <a16:creationId xmlns:a16="http://schemas.microsoft.com/office/drawing/2014/main" id="{731582B3-B51E-4624-2903-D3C239E76FA2}"/>
              </a:ext>
            </a:extLst>
          </p:cNvPr>
          <p:cNvSpPr>
            <a:spLocks noGrp="1"/>
          </p:cNvSpPr>
          <p:nvPr>
            <p:ph type="body" sz="quarter" idx="14"/>
          </p:nvPr>
        </p:nvSpPr>
        <p:spPr>
          <a:xfrm>
            <a:off x="297728" y="836713"/>
            <a:ext cx="11596544" cy="847052"/>
          </a:xfrm>
        </p:spPr>
        <p:txBody>
          <a:bodyPr>
            <a:normAutofit/>
          </a:bodyPr>
          <a:lstStyle/>
          <a:p>
            <a:r>
              <a:rPr lang="fr-FR" sz="2800" kern="0" dirty="0">
                <a:effectLst/>
                <a:ea typeface="Times New Roman" panose="02020603050405020304" pitchFamily="18" charset="0"/>
              </a:rPr>
              <a:t>Synthèse des recommandations de dépistage des cancers chez les PVVIH </a:t>
            </a:r>
            <a:endParaRPr lang="fr-FR" sz="2800" dirty="0"/>
          </a:p>
        </p:txBody>
      </p:sp>
      <p:graphicFrame>
        <p:nvGraphicFramePr>
          <p:cNvPr id="2" name="Tableau 1">
            <a:extLst>
              <a:ext uri="{FF2B5EF4-FFF2-40B4-BE49-F238E27FC236}">
                <a16:creationId xmlns:a16="http://schemas.microsoft.com/office/drawing/2014/main" id="{6454E621-52AB-5942-7A98-2FDEBF0F0ED7}"/>
              </a:ext>
            </a:extLst>
          </p:cNvPr>
          <p:cNvGraphicFramePr>
            <a:graphicFrameLocks noGrp="1"/>
          </p:cNvGraphicFramePr>
          <p:nvPr>
            <p:extLst>
              <p:ext uri="{D42A27DB-BD31-4B8C-83A1-F6EECF244321}">
                <p14:modId xmlns:p14="http://schemas.microsoft.com/office/powerpoint/2010/main" val="4220675334"/>
              </p:ext>
            </p:extLst>
          </p:nvPr>
        </p:nvGraphicFramePr>
        <p:xfrm>
          <a:off x="335360" y="1946297"/>
          <a:ext cx="11596545" cy="3849600"/>
        </p:xfrm>
        <a:graphic>
          <a:graphicData uri="http://schemas.openxmlformats.org/drawingml/2006/table">
            <a:tbl>
              <a:tblPr firstRow="1" firstCol="1" bandRow="1">
                <a:tableStyleId>{5C22544A-7EE6-4342-B048-85BDC9FD1C3A}</a:tableStyleId>
              </a:tblPr>
              <a:tblGrid>
                <a:gridCol w="1393420">
                  <a:extLst>
                    <a:ext uri="{9D8B030D-6E8A-4147-A177-3AD203B41FA5}">
                      <a16:colId xmlns:a16="http://schemas.microsoft.com/office/drawing/2014/main" val="3358282408"/>
                    </a:ext>
                  </a:extLst>
                </a:gridCol>
                <a:gridCol w="4863691">
                  <a:extLst>
                    <a:ext uri="{9D8B030D-6E8A-4147-A177-3AD203B41FA5}">
                      <a16:colId xmlns:a16="http://schemas.microsoft.com/office/drawing/2014/main" val="1262146740"/>
                    </a:ext>
                  </a:extLst>
                </a:gridCol>
                <a:gridCol w="3395407">
                  <a:extLst>
                    <a:ext uri="{9D8B030D-6E8A-4147-A177-3AD203B41FA5}">
                      <a16:colId xmlns:a16="http://schemas.microsoft.com/office/drawing/2014/main" val="1322041469"/>
                    </a:ext>
                  </a:extLst>
                </a:gridCol>
                <a:gridCol w="1944027">
                  <a:extLst>
                    <a:ext uri="{9D8B030D-6E8A-4147-A177-3AD203B41FA5}">
                      <a16:colId xmlns:a16="http://schemas.microsoft.com/office/drawing/2014/main" val="3194498634"/>
                    </a:ext>
                  </a:extLst>
                </a:gridCol>
              </a:tblGrid>
              <a:tr h="251200">
                <a:tc>
                  <a:txBody>
                    <a:bodyPr/>
                    <a:lstStyle/>
                    <a:p>
                      <a:pPr>
                        <a:lnSpc>
                          <a:spcPct val="100000"/>
                        </a:lnSpc>
                      </a:pPr>
                      <a:r>
                        <a:rPr lang="fr-FR" sz="1300" kern="100" dirty="0">
                          <a:effectLst/>
                          <a:latin typeface="+mj-lt"/>
                        </a:rPr>
                        <a:t>Type de cancer</a:t>
                      </a:r>
                      <a:endParaRPr lang="fr-FR" sz="1300" kern="100" dirty="0">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3E6BB1"/>
                    </a:solidFill>
                  </a:tcPr>
                </a:tc>
                <a:tc>
                  <a:txBody>
                    <a:bodyPr/>
                    <a:lstStyle/>
                    <a:p>
                      <a:pPr>
                        <a:lnSpc>
                          <a:spcPct val="100000"/>
                        </a:lnSpc>
                      </a:pPr>
                      <a:r>
                        <a:rPr lang="fr-FR" sz="1300" kern="100" dirty="0">
                          <a:effectLst/>
                          <a:latin typeface="+mj-lt"/>
                        </a:rPr>
                        <a:t>Profil patient</a:t>
                      </a:r>
                      <a:endParaRPr lang="fr-FR" sz="1300" kern="100" dirty="0">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3E6BB1"/>
                    </a:solidFill>
                  </a:tcPr>
                </a:tc>
                <a:tc>
                  <a:txBody>
                    <a:bodyPr/>
                    <a:lstStyle/>
                    <a:p>
                      <a:pPr>
                        <a:lnSpc>
                          <a:spcPct val="100000"/>
                        </a:lnSpc>
                      </a:pPr>
                      <a:r>
                        <a:rPr lang="fr-FR" sz="1300" kern="100" dirty="0">
                          <a:effectLst/>
                          <a:latin typeface="+mj-lt"/>
                        </a:rPr>
                        <a:t>Outil de dépistage</a:t>
                      </a:r>
                      <a:endParaRPr lang="fr-FR" sz="1300" kern="100" dirty="0">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3E6BB1"/>
                    </a:solidFill>
                  </a:tcPr>
                </a:tc>
                <a:tc>
                  <a:txBody>
                    <a:bodyPr/>
                    <a:lstStyle/>
                    <a:p>
                      <a:pPr>
                        <a:lnSpc>
                          <a:spcPct val="100000"/>
                        </a:lnSpc>
                      </a:pPr>
                      <a:r>
                        <a:rPr lang="fr-FR" sz="1300" kern="100" dirty="0">
                          <a:effectLst/>
                          <a:latin typeface="+mj-lt"/>
                        </a:rPr>
                        <a:t>Périodicité </a:t>
                      </a:r>
                      <a:endParaRPr lang="fr-FR" sz="1300" kern="100" dirty="0">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3E6BB1"/>
                    </a:solidFill>
                  </a:tcPr>
                </a:tc>
                <a:extLst>
                  <a:ext uri="{0D108BD9-81ED-4DB2-BD59-A6C34878D82A}">
                    <a16:rowId xmlns:a16="http://schemas.microsoft.com/office/drawing/2014/main" val="699128112"/>
                  </a:ext>
                </a:extLst>
              </a:tr>
              <a:tr h="251200">
                <a:tc rowSpan="2">
                  <a:txBody>
                    <a:bodyPr/>
                    <a:lstStyle/>
                    <a:p>
                      <a:pPr>
                        <a:lnSpc>
                          <a:spcPct val="100000"/>
                        </a:lnSpc>
                      </a:pPr>
                      <a:r>
                        <a:rPr lang="fr-FR" sz="1300" kern="100" dirty="0">
                          <a:solidFill>
                            <a:schemeClr val="tx1"/>
                          </a:solidFill>
                          <a:effectLst/>
                          <a:latin typeface="+mj-lt"/>
                        </a:rPr>
                        <a:t>Carcinome hépatocellulaire</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300" kern="100" dirty="0">
                          <a:solidFill>
                            <a:schemeClr val="tx1"/>
                          </a:solidFill>
                          <a:effectLst/>
                          <a:latin typeface="+mj-lt"/>
                        </a:rPr>
                        <a:t>Fibrose F3 ou F4, quelle que soit la cause</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nSpc>
                          <a:spcPct val="100000"/>
                        </a:lnSpc>
                      </a:pPr>
                      <a:r>
                        <a:rPr lang="fr-FR" sz="1300" kern="100" dirty="0">
                          <a:solidFill>
                            <a:schemeClr val="tx1"/>
                          </a:solidFill>
                          <a:effectLst/>
                          <a:latin typeface="+mj-lt"/>
                        </a:rPr>
                        <a:t>Échographie doppler hépatique</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nSpc>
                          <a:spcPct val="100000"/>
                        </a:lnSpc>
                      </a:pPr>
                      <a:r>
                        <a:rPr lang="fr-FR" sz="1300" kern="100" dirty="0">
                          <a:solidFill>
                            <a:schemeClr val="tx1"/>
                          </a:solidFill>
                          <a:effectLst/>
                          <a:latin typeface="+mj-lt"/>
                        </a:rPr>
                        <a:t>Tous les 6 mois</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7738105"/>
                  </a:ext>
                </a:extLst>
              </a:tr>
              <a:tr h="1673600">
                <a:tc vMerge="1">
                  <a:txBody>
                    <a:bodyPr/>
                    <a:lstStyle/>
                    <a:p>
                      <a:endParaRPr lang="fr-FR"/>
                    </a:p>
                  </a:txBody>
                  <a:tcPr/>
                </a:tc>
                <a:tc>
                  <a:txBody>
                    <a:bodyPr/>
                    <a:lstStyle/>
                    <a:p>
                      <a:pPr>
                        <a:lnSpc>
                          <a:spcPct val="100000"/>
                        </a:lnSpc>
                      </a:pPr>
                      <a:r>
                        <a:rPr lang="fr-FR" sz="1300" kern="100" dirty="0">
                          <a:solidFill>
                            <a:schemeClr val="tx1"/>
                          </a:solidFill>
                          <a:effectLst/>
                          <a:latin typeface="+mj-lt"/>
                        </a:rPr>
                        <a:t>Pour le VHB :</a:t>
                      </a:r>
                    </a:p>
                    <a:p>
                      <a:pPr marL="171450" indent="-171450">
                        <a:lnSpc>
                          <a:spcPct val="100000"/>
                        </a:lnSpc>
                        <a:buFont typeface="Arial" panose="020B0604020202020204" pitchFamily="34" charset="0"/>
                        <a:buChar char="•"/>
                      </a:pPr>
                      <a:r>
                        <a:rPr lang="fr-FR" sz="1300" kern="100" dirty="0">
                          <a:solidFill>
                            <a:schemeClr val="tx1"/>
                          </a:solidFill>
                          <a:effectLst/>
                          <a:latin typeface="+mj-lt"/>
                        </a:rPr>
                        <a:t>Score PAGE-B </a:t>
                      </a:r>
                      <a:r>
                        <a:rPr lang="fr-FR" sz="1300" kern="100" dirty="0">
                          <a:solidFill>
                            <a:schemeClr val="tx1"/>
                          </a:solidFill>
                          <a:effectLst/>
                          <a:latin typeface="Arial" panose="020B0604020202020204" pitchFamily="34" charset="0"/>
                          <a:cs typeface="Arial" panose="020B0604020202020204" pitchFamily="34" charset="0"/>
                        </a:rPr>
                        <a:t>≥</a:t>
                      </a:r>
                      <a:r>
                        <a:rPr lang="fr-FR" sz="1300" kern="100" dirty="0">
                          <a:solidFill>
                            <a:schemeClr val="tx1"/>
                          </a:solidFill>
                          <a:effectLst/>
                          <a:latin typeface="+mj-lt"/>
                        </a:rPr>
                        <a:t> 10 (hommes </a:t>
                      </a:r>
                      <a:r>
                        <a:rPr lang="fr-FR" sz="1300" kern="100" dirty="0">
                          <a:solidFill>
                            <a:schemeClr val="tx1"/>
                          </a:solidFill>
                          <a:effectLst/>
                          <a:latin typeface="Arial" panose="020B0604020202020204" pitchFamily="34" charset="0"/>
                          <a:cs typeface="Arial" panose="020B0604020202020204" pitchFamily="34" charset="0"/>
                        </a:rPr>
                        <a:t>≥ </a:t>
                      </a:r>
                      <a:r>
                        <a:rPr lang="fr-FR" sz="1300" kern="100" dirty="0">
                          <a:solidFill>
                            <a:schemeClr val="tx1"/>
                          </a:solidFill>
                          <a:effectLst/>
                          <a:latin typeface="+mj-lt"/>
                        </a:rPr>
                        <a:t>40</a:t>
                      </a:r>
                      <a:r>
                        <a:rPr lang="fr-FR" sz="1300" kern="100" baseline="0" dirty="0">
                          <a:solidFill>
                            <a:schemeClr val="tx1"/>
                          </a:solidFill>
                          <a:effectLst/>
                          <a:latin typeface="+mj-lt"/>
                        </a:rPr>
                        <a:t> </a:t>
                      </a:r>
                      <a:r>
                        <a:rPr lang="fr-FR" sz="1300" kern="100" dirty="0">
                          <a:solidFill>
                            <a:schemeClr val="tx1"/>
                          </a:solidFill>
                          <a:effectLst/>
                          <a:latin typeface="+mj-lt"/>
                        </a:rPr>
                        <a:t>ans ou </a:t>
                      </a:r>
                      <a:r>
                        <a:rPr lang="fr-FR" sz="1300" kern="100" dirty="0">
                          <a:solidFill>
                            <a:schemeClr val="tx1"/>
                          </a:solidFill>
                          <a:effectLst/>
                          <a:latin typeface="Arial" panose="020B0604020202020204" pitchFamily="34" charset="0"/>
                          <a:cs typeface="Arial" panose="020B0604020202020204" pitchFamily="34" charset="0"/>
                        </a:rPr>
                        <a:t>≥ </a:t>
                      </a:r>
                      <a:r>
                        <a:rPr lang="fr-FR" sz="1300" kern="100" dirty="0">
                          <a:solidFill>
                            <a:schemeClr val="tx1"/>
                          </a:solidFill>
                          <a:effectLst/>
                          <a:latin typeface="+mj-lt"/>
                        </a:rPr>
                        <a:t>16 ans si plaquettes</a:t>
                      </a:r>
                      <a:r>
                        <a:rPr lang="fr-FR" sz="1300" kern="100" baseline="0" dirty="0">
                          <a:solidFill>
                            <a:schemeClr val="tx1"/>
                          </a:solidFill>
                          <a:effectLst/>
                          <a:latin typeface="+mj-lt"/>
                        </a:rPr>
                        <a:t> </a:t>
                      </a:r>
                      <a:r>
                        <a:rPr lang="fr-FR" sz="1300" kern="100" dirty="0">
                          <a:solidFill>
                            <a:schemeClr val="tx1"/>
                          </a:solidFill>
                          <a:effectLst/>
                          <a:latin typeface="+mj-lt"/>
                        </a:rPr>
                        <a:t>&lt; 200 G/L ; femmes </a:t>
                      </a:r>
                      <a:r>
                        <a:rPr lang="fr-FR" sz="1300" kern="100" dirty="0">
                          <a:solidFill>
                            <a:schemeClr val="tx1"/>
                          </a:solidFill>
                          <a:effectLst/>
                          <a:latin typeface="Arial" panose="020B0604020202020204" pitchFamily="34" charset="0"/>
                          <a:cs typeface="Arial" panose="020B0604020202020204" pitchFamily="34" charset="0"/>
                        </a:rPr>
                        <a:t>≥ </a:t>
                      </a:r>
                      <a:r>
                        <a:rPr lang="fr-FR" sz="1300" kern="100" dirty="0">
                          <a:solidFill>
                            <a:schemeClr val="tx1"/>
                          </a:solidFill>
                          <a:effectLst/>
                          <a:latin typeface="+mj-lt"/>
                        </a:rPr>
                        <a:t>70 ans ou</a:t>
                      </a:r>
                      <a:r>
                        <a:rPr lang="fr-FR" sz="1300" kern="100" baseline="0" dirty="0">
                          <a:solidFill>
                            <a:schemeClr val="tx1"/>
                          </a:solidFill>
                          <a:effectLst/>
                          <a:latin typeface="+mj-lt"/>
                        </a:rPr>
                        <a:t> </a:t>
                      </a:r>
                      <a:r>
                        <a:rPr lang="fr-FR" sz="1300" kern="100" dirty="0">
                          <a:solidFill>
                            <a:schemeClr val="tx1"/>
                          </a:solidFill>
                          <a:effectLst/>
                          <a:latin typeface="Arial" panose="020B0604020202020204" pitchFamily="34" charset="0"/>
                          <a:cs typeface="Arial" panose="020B0604020202020204" pitchFamily="34" charset="0"/>
                        </a:rPr>
                        <a:t>≥ </a:t>
                      </a:r>
                      <a:r>
                        <a:rPr lang="fr-FR" sz="1300" kern="100" dirty="0">
                          <a:solidFill>
                            <a:schemeClr val="tx1"/>
                          </a:solidFill>
                          <a:effectLst/>
                          <a:latin typeface="+mj-lt"/>
                        </a:rPr>
                        <a:t>40 ans si plaquettes &lt; 200 G/L</a:t>
                      </a:r>
                      <a:r>
                        <a:rPr lang="fr-FR" sz="1300" kern="100" baseline="0" dirty="0">
                          <a:solidFill>
                            <a:schemeClr val="tx1"/>
                          </a:solidFill>
                          <a:effectLst/>
                          <a:latin typeface="+mj-lt"/>
                        </a:rPr>
                        <a:t> </a:t>
                      </a:r>
                      <a:r>
                        <a:rPr lang="fr-FR" sz="1300" kern="100" dirty="0">
                          <a:solidFill>
                            <a:schemeClr val="tx1"/>
                          </a:solidFill>
                          <a:effectLst/>
                          <a:latin typeface="+mj-lt"/>
                        </a:rPr>
                        <a:t>ou </a:t>
                      </a:r>
                      <a:r>
                        <a:rPr lang="fr-FR" sz="1300" kern="100" dirty="0">
                          <a:solidFill>
                            <a:schemeClr val="tx1"/>
                          </a:solidFill>
                          <a:effectLst/>
                          <a:latin typeface="Arial" panose="020B0604020202020204" pitchFamily="34" charset="0"/>
                          <a:cs typeface="Arial" panose="020B0604020202020204" pitchFamily="34" charset="0"/>
                        </a:rPr>
                        <a:t>≥ </a:t>
                      </a:r>
                      <a:r>
                        <a:rPr lang="fr-FR" sz="1300" kern="100" dirty="0">
                          <a:solidFill>
                            <a:schemeClr val="tx1"/>
                          </a:solidFill>
                          <a:effectLst/>
                          <a:latin typeface="+mj-lt"/>
                        </a:rPr>
                        <a:t>30 ans si plaquettes &lt; 100 G/L)</a:t>
                      </a:r>
                    </a:p>
                    <a:p>
                      <a:pPr marL="171450" indent="-171450">
                        <a:lnSpc>
                          <a:spcPct val="100000"/>
                        </a:lnSpc>
                        <a:buFont typeface="Arial" panose="020B0604020202020204" pitchFamily="34" charset="0"/>
                        <a:buChar char="•"/>
                      </a:pPr>
                      <a:r>
                        <a:rPr lang="fr-FR" sz="1300" kern="100" dirty="0">
                          <a:solidFill>
                            <a:schemeClr val="tx1"/>
                          </a:solidFill>
                          <a:effectLst/>
                          <a:latin typeface="+mj-lt"/>
                        </a:rPr>
                        <a:t>Durée d’exposition au virus</a:t>
                      </a:r>
                      <a:r>
                        <a:rPr lang="fr-FR" sz="1300" kern="100" baseline="0" dirty="0">
                          <a:solidFill>
                            <a:schemeClr val="tx1"/>
                          </a:solidFill>
                          <a:effectLst/>
                          <a:latin typeface="+mj-lt"/>
                        </a:rPr>
                        <a:t> </a:t>
                      </a:r>
                      <a:r>
                        <a:rPr lang="fr-FR" sz="1300" kern="100" dirty="0">
                          <a:solidFill>
                            <a:schemeClr val="tx1"/>
                          </a:solidFill>
                          <a:effectLst/>
                          <a:latin typeface="+mj-lt"/>
                        </a:rPr>
                        <a:t>prolongée : hommes </a:t>
                      </a:r>
                      <a:r>
                        <a:rPr lang="fr-FR" sz="1300" kern="100" dirty="0">
                          <a:solidFill>
                            <a:schemeClr val="tx1"/>
                          </a:solidFill>
                          <a:effectLst/>
                          <a:latin typeface="Arial" panose="020B0604020202020204" pitchFamily="34" charset="0"/>
                          <a:cs typeface="Arial" panose="020B0604020202020204" pitchFamily="34" charset="0"/>
                        </a:rPr>
                        <a:t>≥ </a:t>
                      </a:r>
                      <a:r>
                        <a:rPr lang="fr-FR" sz="1300" kern="100" dirty="0">
                          <a:solidFill>
                            <a:schemeClr val="tx1"/>
                          </a:solidFill>
                          <a:effectLst/>
                          <a:latin typeface="+mj-lt"/>
                        </a:rPr>
                        <a:t>40 ans et</a:t>
                      </a:r>
                      <a:r>
                        <a:rPr lang="fr-FR" sz="1300" kern="100" baseline="0" dirty="0">
                          <a:solidFill>
                            <a:schemeClr val="tx1"/>
                          </a:solidFill>
                          <a:effectLst/>
                          <a:latin typeface="+mj-lt"/>
                        </a:rPr>
                        <a:t> f</a:t>
                      </a:r>
                      <a:r>
                        <a:rPr lang="fr-FR" sz="1300" kern="100" dirty="0">
                          <a:solidFill>
                            <a:schemeClr val="tx1"/>
                          </a:solidFill>
                          <a:effectLst/>
                          <a:latin typeface="+mj-lt"/>
                        </a:rPr>
                        <a:t>emmes </a:t>
                      </a:r>
                      <a:r>
                        <a:rPr lang="fr-FR" sz="1300" kern="100" dirty="0">
                          <a:solidFill>
                            <a:schemeClr val="tx1"/>
                          </a:solidFill>
                          <a:effectLst/>
                          <a:latin typeface="Arial" panose="020B0604020202020204" pitchFamily="34" charset="0"/>
                          <a:cs typeface="Arial" panose="020B0604020202020204" pitchFamily="34" charset="0"/>
                        </a:rPr>
                        <a:t>≥ </a:t>
                      </a:r>
                      <a:r>
                        <a:rPr lang="fr-FR" sz="1300" kern="100" dirty="0">
                          <a:solidFill>
                            <a:schemeClr val="tx1"/>
                          </a:solidFill>
                          <a:effectLst/>
                          <a:latin typeface="+mj-lt"/>
                        </a:rPr>
                        <a:t>50 ans ayant été contaminés à un âge jeune/dans l’enfance.</a:t>
                      </a:r>
                    </a:p>
                    <a:p>
                      <a:pPr marL="171450" indent="-171450">
                        <a:lnSpc>
                          <a:spcPct val="100000"/>
                        </a:lnSpc>
                        <a:buFont typeface="Arial" panose="020B0604020202020204" pitchFamily="34" charset="0"/>
                        <a:buChar char="•"/>
                      </a:pPr>
                      <a:r>
                        <a:rPr lang="fr-FR" sz="1300" kern="100" dirty="0">
                          <a:solidFill>
                            <a:schemeClr val="tx1"/>
                          </a:solidFill>
                          <a:effectLst/>
                          <a:latin typeface="+mj-lt"/>
                        </a:rPr>
                        <a:t>ATCD familial de CHC</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38667373"/>
                  </a:ext>
                </a:extLst>
              </a:tr>
              <a:tr h="1673600">
                <a:tc>
                  <a:txBody>
                    <a:bodyPr/>
                    <a:lstStyle/>
                    <a:p>
                      <a:pPr>
                        <a:lnSpc>
                          <a:spcPct val="100000"/>
                        </a:lnSpc>
                      </a:pPr>
                      <a:r>
                        <a:rPr lang="fr-FR" sz="1300" kern="100" dirty="0">
                          <a:solidFill>
                            <a:schemeClr val="tx1"/>
                          </a:solidFill>
                          <a:effectLst/>
                          <a:latin typeface="+mj-lt"/>
                        </a:rPr>
                        <a:t>Cancer de l’anus</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nSpc>
                          <a:spcPct val="100000"/>
                        </a:lnSpc>
                        <a:buFont typeface="Arial" panose="020B0604020202020204" pitchFamily="34" charset="0"/>
                        <a:buChar char="•"/>
                      </a:pPr>
                      <a:r>
                        <a:rPr lang="fr-FR" sz="1300" kern="100" dirty="0">
                          <a:solidFill>
                            <a:schemeClr val="tx1"/>
                          </a:solidFill>
                          <a:effectLst/>
                          <a:latin typeface="+mj-lt"/>
                        </a:rPr>
                        <a:t>HSH VVIH </a:t>
                      </a:r>
                      <a:r>
                        <a:rPr lang="fr-FR" sz="1300" kern="100" dirty="0">
                          <a:solidFill>
                            <a:schemeClr val="tx1"/>
                          </a:solidFill>
                          <a:effectLst/>
                          <a:latin typeface="Arial" panose="020B0604020202020204" pitchFamily="34" charset="0"/>
                          <a:cs typeface="Arial" panose="020B0604020202020204" pitchFamily="34" charset="0"/>
                        </a:rPr>
                        <a:t>≥ </a:t>
                      </a:r>
                      <a:r>
                        <a:rPr lang="fr-FR" sz="1300" kern="100" dirty="0">
                          <a:solidFill>
                            <a:schemeClr val="tx1"/>
                          </a:solidFill>
                          <a:effectLst/>
                          <a:latin typeface="+mj-lt"/>
                        </a:rPr>
                        <a:t>30 ans</a:t>
                      </a:r>
                    </a:p>
                    <a:p>
                      <a:pPr marL="171450" indent="-171450">
                        <a:lnSpc>
                          <a:spcPct val="100000"/>
                        </a:lnSpc>
                        <a:buFont typeface="Arial" panose="020B0604020202020204" pitchFamily="34" charset="0"/>
                        <a:buChar char="•"/>
                      </a:pPr>
                      <a:r>
                        <a:rPr lang="fr-FR" sz="1300" kern="100" dirty="0">
                          <a:solidFill>
                            <a:schemeClr val="tx1"/>
                          </a:solidFill>
                          <a:effectLst/>
                          <a:latin typeface="+mj-lt"/>
                        </a:rPr>
                        <a:t>FVVIH </a:t>
                      </a:r>
                      <a:r>
                        <a:rPr lang="fr-FR" sz="1300" kern="100" dirty="0">
                          <a:solidFill>
                            <a:schemeClr val="tx1"/>
                          </a:solidFill>
                          <a:effectLst/>
                          <a:latin typeface="Arial" panose="020B0604020202020204" pitchFamily="34" charset="0"/>
                          <a:cs typeface="Arial" panose="020B0604020202020204" pitchFamily="34" charset="0"/>
                        </a:rPr>
                        <a:t>≥ </a:t>
                      </a:r>
                      <a:r>
                        <a:rPr lang="fr-FR" sz="1300" kern="100" dirty="0">
                          <a:solidFill>
                            <a:schemeClr val="tx1"/>
                          </a:solidFill>
                          <a:effectLst/>
                          <a:latin typeface="+mj-lt"/>
                        </a:rPr>
                        <a:t>30 ans avec antécédents de cancer ou de lésion intraépithéliale de haut grade du col (CIN2+)</a:t>
                      </a:r>
                    </a:p>
                    <a:p>
                      <a:pPr marL="171450" indent="-171450">
                        <a:lnSpc>
                          <a:spcPct val="100000"/>
                        </a:lnSpc>
                        <a:buFont typeface="Arial" panose="020B0604020202020204" pitchFamily="34" charset="0"/>
                        <a:buChar char="•"/>
                      </a:pPr>
                      <a:r>
                        <a:rPr lang="fr-FR" sz="1300" kern="100" dirty="0">
                          <a:solidFill>
                            <a:schemeClr val="tx1"/>
                          </a:solidFill>
                          <a:effectLst/>
                          <a:latin typeface="+mj-lt"/>
                        </a:rPr>
                        <a:t>FVVIH avec ATCD de cancer ou de précancers de la vulve</a:t>
                      </a:r>
                    </a:p>
                    <a:p>
                      <a:pPr marL="171450" indent="-171450">
                        <a:lnSpc>
                          <a:spcPct val="100000"/>
                        </a:lnSpc>
                        <a:buFont typeface="Arial" panose="020B0604020202020204" pitchFamily="34" charset="0"/>
                        <a:buChar char="•"/>
                      </a:pPr>
                      <a:r>
                        <a:rPr lang="fr-FR" sz="1300" kern="100" dirty="0">
                          <a:solidFill>
                            <a:schemeClr val="tx1"/>
                          </a:solidFill>
                          <a:effectLst/>
                          <a:latin typeface="+mj-lt"/>
                        </a:rPr>
                        <a:t>FVVIH transplantées d’organe solide depuis plus de 10 ans</a:t>
                      </a:r>
                    </a:p>
                    <a:p>
                      <a:pPr marL="171450" indent="-171450">
                        <a:lnSpc>
                          <a:spcPct val="100000"/>
                        </a:lnSpc>
                        <a:buFont typeface="Arial" panose="020B0604020202020204" pitchFamily="34" charset="0"/>
                        <a:buChar char="•"/>
                      </a:pPr>
                      <a:r>
                        <a:rPr lang="fr-FR" sz="1300" kern="100" dirty="0">
                          <a:solidFill>
                            <a:schemeClr val="tx1"/>
                          </a:solidFill>
                          <a:effectLst/>
                          <a:latin typeface="+mj-lt"/>
                        </a:rPr>
                        <a:t>Aucune donnée ne permet de proposer un âge limite d’arrêt du dépistage</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300" kern="100" dirty="0">
                          <a:solidFill>
                            <a:schemeClr val="tx1"/>
                          </a:solidFill>
                          <a:effectLst/>
                          <a:highlight>
                            <a:srgbClr val="FFFF00"/>
                          </a:highlight>
                          <a:latin typeface="+mj-lt"/>
                        </a:rPr>
                        <a:t>Dépistage HPV-16 anal (auto ou hétéro-prélèvement</a:t>
                      </a:r>
                      <a:r>
                        <a:rPr lang="fr-FR" sz="1300" kern="100" dirty="0">
                          <a:solidFill>
                            <a:schemeClr val="tx1"/>
                          </a:solidFill>
                          <a:effectLst/>
                          <a:latin typeface="+mj-lt"/>
                        </a:rPr>
                        <a:t>) :</a:t>
                      </a:r>
                    </a:p>
                    <a:p>
                      <a:pPr marL="171450" indent="-171450">
                        <a:lnSpc>
                          <a:spcPct val="100000"/>
                        </a:lnSpc>
                        <a:buFont typeface="Arial" panose="020B0604020202020204" pitchFamily="34" charset="0"/>
                        <a:buChar char="•"/>
                      </a:pPr>
                      <a:r>
                        <a:rPr lang="fr-FR" sz="1300" kern="100" dirty="0">
                          <a:solidFill>
                            <a:schemeClr val="tx1"/>
                          </a:solidFill>
                          <a:effectLst/>
                          <a:latin typeface="+mj-lt"/>
                        </a:rPr>
                        <a:t>si positif, examen clinique et cytologie. Si cytologie anormale, AHR recommandée.</a:t>
                      </a:r>
                    </a:p>
                    <a:p>
                      <a:pPr marL="171450" indent="-171450">
                        <a:lnSpc>
                          <a:spcPct val="100000"/>
                        </a:lnSpc>
                        <a:buFont typeface="Arial" panose="020B0604020202020204" pitchFamily="34" charset="0"/>
                        <a:buChar char="•"/>
                      </a:pPr>
                      <a:r>
                        <a:rPr lang="fr-FR" sz="1300" kern="100" dirty="0">
                          <a:solidFill>
                            <a:schemeClr val="tx1"/>
                          </a:solidFill>
                          <a:effectLst/>
                          <a:latin typeface="+mj-lt"/>
                        </a:rPr>
                        <a:t>si AHR non disponible, anuscopie standard et examen proctologique répétés.</a:t>
                      </a:r>
                    </a:p>
                    <a:p>
                      <a:pPr marL="171450" indent="-171450">
                        <a:lnSpc>
                          <a:spcPct val="100000"/>
                        </a:lnSpc>
                        <a:buFont typeface="Arial" panose="020B0604020202020204" pitchFamily="34" charset="0"/>
                        <a:buChar char="•"/>
                      </a:pPr>
                      <a:r>
                        <a:rPr lang="fr-FR" sz="1300" kern="100" dirty="0">
                          <a:solidFill>
                            <a:schemeClr val="tx1"/>
                          </a:solidFill>
                          <a:effectLst/>
                          <a:latin typeface="+mj-lt"/>
                        </a:rPr>
                        <a:t>si dépistage HPV-16 non disponible, examen proctologique avec anuscopie simple annuel</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300" kern="100" dirty="0">
                          <a:solidFill>
                            <a:schemeClr val="tx1"/>
                          </a:solidFill>
                          <a:effectLst/>
                          <a:latin typeface="+mj-lt"/>
                        </a:rPr>
                        <a:t>Dépistage HPV-16 :</a:t>
                      </a:r>
                    </a:p>
                    <a:p>
                      <a:pPr marL="171450" indent="-171450">
                        <a:lnSpc>
                          <a:spcPct val="100000"/>
                        </a:lnSpc>
                        <a:buFont typeface="Arial" panose="020B0604020202020204" pitchFamily="34" charset="0"/>
                        <a:buChar char="•"/>
                      </a:pPr>
                      <a:r>
                        <a:rPr lang="fr-FR" sz="1300" kern="100" dirty="0">
                          <a:solidFill>
                            <a:schemeClr val="tx1"/>
                          </a:solidFill>
                          <a:effectLst/>
                          <a:latin typeface="+mj-lt"/>
                        </a:rPr>
                        <a:t>tous les 3 à 5 ans, en fonction des cas </a:t>
                      </a:r>
                    </a:p>
                    <a:p>
                      <a:pPr>
                        <a:lnSpc>
                          <a:spcPct val="100000"/>
                        </a:lnSpc>
                      </a:pPr>
                      <a:r>
                        <a:rPr lang="fr-FR" sz="1300" kern="100" dirty="0">
                          <a:solidFill>
                            <a:schemeClr val="tx1"/>
                          </a:solidFill>
                          <a:effectLst/>
                          <a:latin typeface="+mj-lt"/>
                        </a:rPr>
                        <a:t>Dépistage standard :</a:t>
                      </a:r>
                    </a:p>
                    <a:p>
                      <a:pPr marL="171450" indent="-171450">
                        <a:lnSpc>
                          <a:spcPct val="100000"/>
                        </a:lnSpc>
                        <a:buFont typeface="Arial" panose="020B0604020202020204" pitchFamily="34" charset="0"/>
                        <a:buChar char="•"/>
                      </a:pPr>
                      <a:r>
                        <a:rPr lang="fr-FR" sz="1300" kern="100" dirty="0">
                          <a:solidFill>
                            <a:schemeClr val="tx1"/>
                          </a:solidFill>
                          <a:effectLst/>
                          <a:latin typeface="+mj-lt"/>
                        </a:rPr>
                        <a:t>tous les ans, puis tous les 2 à 3 ans, en fonction de l’avis du proctologue</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0455032"/>
                  </a:ext>
                </a:extLst>
              </a:tr>
            </a:tbl>
          </a:graphicData>
        </a:graphic>
      </p:graphicFrame>
    </p:spTree>
    <p:extLst>
      <p:ext uri="{BB962C8B-B14F-4D97-AF65-F5344CB8AC3E}">
        <p14:creationId xmlns:p14="http://schemas.microsoft.com/office/powerpoint/2010/main" val="2726172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9FBDF-8275-E935-BF13-62A33296F11F}"/>
            </a:ext>
          </a:extLst>
        </p:cNvPr>
        <p:cNvGrpSpPr/>
        <p:nvPr/>
      </p:nvGrpSpPr>
      <p:grpSpPr>
        <a:xfrm>
          <a:off x="0" y="0"/>
          <a:ext cx="0" cy="0"/>
          <a:chOff x="0" y="0"/>
          <a:chExt cx="0" cy="0"/>
        </a:xfrm>
      </p:grpSpPr>
      <p:sp>
        <p:nvSpPr>
          <p:cNvPr id="11" name="Titre 10">
            <a:extLst>
              <a:ext uri="{FF2B5EF4-FFF2-40B4-BE49-F238E27FC236}">
                <a16:creationId xmlns:a16="http://schemas.microsoft.com/office/drawing/2014/main" id="{B4B1E6D5-72EC-819D-CE4E-4E292DB32680}"/>
              </a:ext>
            </a:extLst>
          </p:cNvPr>
          <p:cNvSpPr>
            <a:spLocks noGrp="1"/>
          </p:cNvSpPr>
          <p:nvPr>
            <p:ph type="title"/>
          </p:nvPr>
        </p:nvSpPr>
        <p:spPr/>
        <p:txBody>
          <a:bodyPr/>
          <a:lstStyle/>
          <a:p>
            <a:r>
              <a:rPr lang="fr-FR" dirty="0"/>
              <a:t>VIH et cancer</a:t>
            </a:r>
          </a:p>
        </p:txBody>
      </p:sp>
      <p:sp>
        <p:nvSpPr>
          <p:cNvPr id="15" name="Espace réservé du texte 14">
            <a:extLst>
              <a:ext uri="{FF2B5EF4-FFF2-40B4-BE49-F238E27FC236}">
                <a16:creationId xmlns:a16="http://schemas.microsoft.com/office/drawing/2014/main" id="{9073089F-122D-0A67-2565-6826410B4DEE}"/>
              </a:ext>
            </a:extLst>
          </p:cNvPr>
          <p:cNvSpPr>
            <a:spLocks noGrp="1"/>
          </p:cNvSpPr>
          <p:nvPr>
            <p:ph type="body" sz="quarter" idx="14"/>
          </p:nvPr>
        </p:nvSpPr>
        <p:spPr>
          <a:xfrm>
            <a:off x="416640" y="682418"/>
            <a:ext cx="11620928" cy="847052"/>
          </a:xfrm>
        </p:spPr>
        <p:txBody>
          <a:bodyPr/>
          <a:lstStyle/>
          <a:p>
            <a:r>
              <a:rPr lang="fr-FR" kern="0" dirty="0">
                <a:effectLst/>
                <a:ea typeface="Times New Roman" panose="02020603050405020304" pitchFamily="18" charset="0"/>
              </a:rPr>
              <a:t>Synthèse des recommandations de dépistage des cancers chez les PVVIH</a:t>
            </a:r>
            <a:r>
              <a:rPr lang="fr-FR" i="1" dirty="0">
                <a:effectLst/>
              </a:rPr>
              <a:t> </a:t>
            </a:r>
            <a:endParaRPr lang="fr-FR" i="1" dirty="0"/>
          </a:p>
        </p:txBody>
      </p:sp>
      <p:graphicFrame>
        <p:nvGraphicFramePr>
          <p:cNvPr id="2" name="Tableau 1">
            <a:extLst>
              <a:ext uri="{FF2B5EF4-FFF2-40B4-BE49-F238E27FC236}">
                <a16:creationId xmlns:a16="http://schemas.microsoft.com/office/drawing/2014/main" id="{9FAA60F4-2B07-BD14-A952-EA297936FC97}"/>
              </a:ext>
            </a:extLst>
          </p:cNvPr>
          <p:cNvGraphicFramePr>
            <a:graphicFrameLocks noGrp="1"/>
          </p:cNvGraphicFramePr>
          <p:nvPr/>
        </p:nvGraphicFramePr>
        <p:xfrm>
          <a:off x="416640" y="1875493"/>
          <a:ext cx="11458368" cy="4400000"/>
        </p:xfrm>
        <a:graphic>
          <a:graphicData uri="http://schemas.openxmlformats.org/drawingml/2006/table">
            <a:tbl>
              <a:tblPr firstRow="1" firstCol="1" bandRow="1">
                <a:tableStyleId>{5C22544A-7EE6-4342-B048-85BDC9FD1C3A}</a:tableStyleId>
              </a:tblPr>
              <a:tblGrid>
                <a:gridCol w="1709645">
                  <a:extLst>
                    <a:ext uri="{9D8B030D-6E8A-4147-A177-3AD203B41FA5}">
                      <a16:colId xmlns:a16="http://schemas.microsoft.com/office/drawing/2014/main" val="1929592574"/>
                    </a:ext>
                  </a:extLst>
                </a:gridCol>
                <a:gridCol w="6066739">
                  <a:extLst>
                    <a:ext uri="{9D8B030D-6E8A-4147-A177-3AD203B41FA5}">
                      <a16:colId xmlns:a16="http://schemas.microsoft.com/office/drawing/2014/main" val="139704724"/>
                    </a:ext>
                  </a:extLst>
                </a:gridCol>
                <a:gridCol w="1931213">
                  <a:extLst>
                    <a:ext uri="{9D8B030D-6E8A-4147-A177-3AD203B41FA5}">
                      <a16:colId xmlns:a16="http://schemas.microsoft.com/office/drawing/2014/main" val="2658398374"/>
                    </a:ext>
                  </a:extLst>
                </a:gridCol>
                <a:gridCol w="1750771">
                  <a:extLst>
                    <a:ext uri="{9D8B030D-6E8A-4147-A177-3AD203B41FA5}">
                      <a16:colId xmlns:a16="http://schemas.microsoft.com/office/drawing/2014/main" val="1808465273"/>
                    </a:ext>
                  </a:extLst>
                </a:gridCol>
              </a:tblGrid>
              <a:tr h="251200">
                <a:tc>
                  <a:txBody>
                    <a:bodyPr/>
                    <a:lstStyle/>
                    <a:p>
                      <a:pPr>
                        <a:lnSpc>
                          <a:spcPct val="100000"/>
                        </a:lnSpc>
                      </a:pPr>
                      <a:r>
                        <a:rPr lang="fr-FR" sz="1300" kern="100" dirty="0">
                          <a:solidFill>
                            <a:schemeClr val="bg1"/>
                          </a:solidFill>
                          <a:effectLst/>
                          <a:latin typeface="+mj-lt"/>
                        </a:rPr>
                        <a:t>Type de cancer</a:t>
                      </a:r>
                      <a:endParaRPr lang="fr-FR" sz="1300" kern="100" dirty="0">
                        <a:solidFill>
                          <a:schemeClr val="bg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3E6BB1"/>
                    </a:solidFill>
                  </a:tcPr>
                </a:tc>
                <a:tc>
                  <a:txBody>
                    <a:bodyPr/>
                    <a:lstStyle/>
                    <a:p>
                      <a:pPr>
                        <a:lnSpc>
                          <a:spcPct val="100000"/>
                        </a:lnSpc>
                      </a:pPr>
                      <a:r>
                        <a:rPr lang="fr-FR" sz="1300" kern="100" dirty="0">
                          <a:solidFill>
                            <a:schemeClr val="bg1"/>
                          </a:solidFill>
                          <a:effectLst/>
                          <a:latin typeface="+mj-lt"/>
                        </a:rPr>
                        <a:t>Profil patient</a:t>
                      </a:r>
                      <a:endParaRPr lang="fr-FR" sz="1300" kern="100" dirty="0">
                        <a:solidFill>
                          <a:schemeClr val="bg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3E6BB1"/>
                    </a:solidFill>
                  </a:tcPr>
                </a:tc>
                <a:tc>
                  <a:txBody>
                    <a:bodyPr/>
                    <a:lstStyle/>
                    <a:p>
                      <a:pPr>
                        <a:lnSpc>
                          <a:spcPct val="100000"/>
                        </a:lnSpc>
                      </a:pPr>
                      <a:r>
                        <a:rPr lang="fr-FR" sz="1300" kern="100" dirty="0">
                          <a:solidFill>
                            <a:schemeClr val="bg1"/>
                          </a:solidFill>
                          <a:effectLst/>
                          <a:latin typeface="+mj-lt"/>
                        </a:rPr>
                        <a:t>Outil de dépistage</a:t>
                      </a:r>
                      <a:endParaRPr lang="fr-FR" sz="1300" kern="100" dirty="0">
                        <a:solidFill>
                          <a:schemeClr val="bg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3E6BB1"/>
                    </a:solidFill>
                  </a:tcPr>
                </a:tc>
                <a:tc>
                  <a:txBody>
                    <a:bodyPr/>
                    <a:lstStyle/>
                    <a:p>
                      <a:pPr>
                        <a:lnSpc>
                          <a:spcPct val="100000"/>
                        </a:lnSpc>
                      </a:pPr>
                      <a:r>
                        <a:rPr lang="fr-FR" sz="1300" kern="100" dirty="0">
                          <a:solidFill>
                            <a:schemeClr val="bg1"/>
                          </a:solidFill>
                          <a:effectLst/>
                          <a:latin typeface="+mj-lt"/>
                        </a:rPr>
                        <a:t>Périodicité </a:t>
                      </a:r>
                      <a:endParaRPr lang="fr-FR" sz="1300" kern="100" dirty="0">
                        <a:solidFill>
                          <a:schemeClr val="bg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3E6BB1"/>
                    </a:solidFill>
                  </a:tcPr>
                </a:tc>
                <a:extLst>
                  <a:ext uri="{0D108BD9-81ED-4DB2-BD59-A6C34878D82A}">
                    <a16:rowId xmlns:a16="http://schemas.microsoft.com/office/drawing/2014/main" val="4282710195"/>
                  </a:ext>
                </a:extLst>
              </a:tr>
              <a:tr h="657600">
                <a:tc rowSpan="3">
                  <a:txBody>
                    <a:bodyPr/>
                    <a:lstStyle/>
                    <a:p>
                      <a:pPr>
                        <a:lnSpc>
                          <a:spcPct val="100000"/>
                        </a:lnSpc>
                      </a:pPr>
                      <a:r>
                        <a:rPr lang="fr-FR" sz="1300" kern="100" dirty="0">
                          <a:solidFill>
                            <a:schemeClr val="tx1"/>
                          </a:solidFill>
                          <a:effectLst/>
                          <a:latin typeface="+mj-lt"/>
                        </a:rPr>
                        <a:t>Cancer du col</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300" kern="100" dirty="0">
                          <a:solidFill>
                            <a:schemeClr val="tx1"/>
                          </a:solidFill>
                          <a:effectLst/>
                          <a:latin typeface="+mj-lt"/>
                        </a:rPr>
                        <a:t>FVVIH </a:t>
                      </a:r>
                      <a:r>
                        <a:rPr lang="fr-FR" sz="1300" kern="100" dirty="0">
                          <a:solidFill>
                            <a:schemeClr val="tx1"/>
                          </a:solidFill>
                          <a:effectLst/>
                          <a:latin typeface="Arial" panose="020B0604020202020204" pitchFamily="34" charset="0"/>
                          <a:cs typeface="Arial" panose="020B0604020202020204" pitchFamily="34" charset="0"/>
                        </a:rPr>
                        <a:t>≥ 25</a:t>
                      </a:r>
                      <a:r>
                        <a:rPr lang="fr-FR" sz="1300" kern="100" dirty="0">
                          <a:solidFill>
                            <a:schemeClr val="tx1"/>
                          </a:solidFill>
                          <a:effectLst/>
                          <a:latin typeface="+mj-lt"/>
                        </a:rPr>
                        <a:t> et &lt; 30 ans, T CD4</a:t>
                      </a:r>
                      <a:r>
                        <a:rPr lang="fr-FR" sz="1300" kern="100" baseline="0" dirty="0">
                          <a:solidFill>
                            <a:schemeClr val="tx1"/>
                          </a:solidFill>
                          <a:effectLst/>
                          <a:latin typeface="+mj-lt"/>
                        </a:rPr>
                        <a:t> </a:t>
                      </a:r>
                      <a:r>
                        <a:rPr lang="fr-FR" sz="1300" kern="100" dirty="0">
                          <a:solidFill>
                            <a:schemeClr val="tx1"/>
                          </a:solidFill>
                          <a:effectLst/>
                          <a:latin typeface="+mj-lt"/>
                        </a:rPr>
                        <a:t>actuels </a:t>
                      </a:r>
                      <a:r>
                        <a:rPr lang="fr-FR" sz="1300" kern="100" dirty="0">
                          <a:solidFill>
                            <a:schemeClr val="tx1"/>
                          </a:solidFill>
                          <a:effectLst/>
                          <a:latin typeface="Arial" panose="020B0604020202020204" pitchFamily="34" charset="0"/>
                          <a:cs typeface="Arial" panose="020B0604020202020204" pitchFamily="34" charset="0"/>
                        </a:rPr>
                        <a:t>≥ </a:t>
                      </a:r>
                      <a:r>
                        <a:rPr lang="fr-FR" sz="1300" kern="100" dirty="0">
                          <a:solidFill>
                            <a:schemeClr val="tx1"/>
                          </a:solidFill>
                          <a:effectLst/>
                          <a:latin typeface="+mj-lt"/>
                        </a:rPr>
                        <a:t>350/µL et nadir T CD4 &gt; 200/µL,</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300" kern="100" dirty="0">
                          <a:solidFill>
                            <a:schemeClr val="tx1"/>
                          </a:solidFill>
                          <a:effectLst/>
                          <a:latin typeface="+mj-lt"/>
                        </a:rPr>
                        <a:t>Frottis avec cytologie</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300" kern="100" dirty="0">
                          <a:solidFill>
                            <a:schemeClr val="tx1"/>
                          </a:solidFill>
                          <a:effectLst/>
                          <a:latin typeface="+mj-lt"/>
                        </a:rPr>
                        <a:t>Annuelle 2 fois,</a:t>
                      </a:r>
                      <a:br>
                        <a:rPr lang="fr-FR" sz="1300" kern="100" dirty="0">
                          <a:solidFill>
                            <a:schemeClr val="tx1"/>
                          </a:solidFill>
                          <a:effectLst/>
                          <a:latin typeface="+mj-lt"/>
                        </a:rPr>
                      </a:br>
                      <a:r>
                        <a:rPr lang="fr-FR" sz="1300" kern="100" dirty="0">
                          <a:solidFill>
                            <a:schemeClr val="tx1"/>
                          </a:solidFill>
                          <a:effectLst/>
                          <a:latin typeface="+mj-lt"/>
                        </a:rPr>
                        <a:t>puis à 3 ans si normal </a:t>
                      </a:r>
                      <a:br>
                        <a:rPr lang="fr-FR" sz="1300" kern="100" dirty="0">
                          <a:solidFill>
                            <a:schemeClr val="tx1"/>
                          </a:solidFill>
                          <a:effectLst/>
                          <a:latin typeface="+mj-lt"/>
                        </a:rPr>
                      </a:br>
                      <a:r>
                        <a:rPr lang="fr-FR" sz="1300" kern="100" dirty="0">
                          <a:solidFill>
                            <a:schemeClr val="tx1"/>
                          </a:solidFill>
                          <a:effectLst/>
                          <a:latin typeface="+mj-lt"/>
                        </a:rPr>
                        <a:t>(jusqu’à 30 ans)</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30114640"/>
                  </a:ext>
                </a:extLst>
              </a:tr>
              <a:tr h="454400">
                <a:tc vMerge="1">
                  <a:txBody>
                    <a:bodyPr/>
                    <a:lstStyle/>
                    <a:p>
                      <a:endParaRPr lang="fr-FR"/>
                    </a:p>
                  </a:txBody>
                  <a:tcPr/>
                </a:tc>
                <a:tc>
                  <a:txBody>
                    <a:bodyPr/>
                    <a:lstStyle/>
                    <a:p>
                      <a:pPr>
                        <a:lnSpc>
                          <a:spcPct val="100000"/>
                        </a:lnSpc>
                      </a:pPr>
                      <a:r>
                        <a:rPr lang="fr-FR" sz="1300" kern="100" dirty="0">
                          <a:solidFill>
                            <a:schemeClr val="tx1"/>
                          </a:solidFill>
                          <a:effectLst/>
                          <a:latin typeface="+mj-lt"/>
                        </a:rPr>
                        <a:t>FVVIH </a:t>
                      </a:r>
                      <a:r>
                        <a:rPr lang="fr-FR" sz="1300" kern="100" dirty="0">
                          <a:solidFill>
                            <a:schemeClr val="tx1"/>
                          </a:solidFill>
                          <a:effectLst/>
                          <a:latin typeface="Arial" panose="020B0604020202020204" pitchFamily="34" charset="0"/>
                          <a:cs typeface="Arial" panose="020B0604020202020204" pitchFamily="34" charset="0"/>
                        </a:rPr>
                        <a:t>≥ 25</a:t>
                      </a:r>
                      <a:r>
                        <a:rPr lang="fr-FR" sz="1300" kern="100" dirty="0">
                          <a:solidFill>
                            <a:schemeClr val="tx1"/>
                          </a:solidFill>
                          <a:effectLst/>
                          <a:latin typeface="+mn-lt"/>
                          <a:ea typeface="+mn-ea"/>
                          <a:cs typeface="+mn-cs"/>
                        </a:rPr>
                        <a:t> </a:t>
                      </a:r>
                      <a:r>
                        <a:rPr lang="fr-FR" sz="1300" kern="100" dirty="0">
                          <a:solidFill>
                            <a:schemeClr val="tx1"/>
                          </a:solidFill>
                          <a:effectLst/>
                          <a:latin typeface="+mj-lt"/>
                        </a:rPr>
                        <a:t>et &lt; 30 ans, T CD4 actuels &lt; 350/µL ou nadir T CD4</a:t>
                      </a:r>
                      <a:r>
                        <a:rPr lang="fr-FR" sz="1300" kern="100" baseline="0" dirty="0">
                          <a:solidFill>
                            <a:schemeClr val="tx1"/>
                          </a:solidFill>
                          <a:effectLst/>
                          <a:latin typeface="+mj-lt"/>
                        </a:rPr>
                        <a:t> </a:t>
                      </a:r>
                      <a:r>
                        <a:rPr lang="fr-FR" sz="1300" kern="100" dirty="0">
                          <a:solidFill>
                            <a:schemeClr val="tx1"/>
                          </a:solidFill>
                          <a:effectLst/>
                          <a:latin typeface="Arial" panose="020B0604020202020204" pitchFamily="34" charset="0"/>
                          <a:cs typeface="Arial" panose="020B0604020202020204" pitchFamily="34" charset="0"/>
                        </a:rPr>
                        <a:t>≤ 20</a:t>
                      </a:r>
                      <a:r>
                        <a:rPr lang="fr-FR" sz="1300" kern="100" dirty="0">
                          <a:solidFill>
                            <a:schemeClr val="tx1"/>
                          </a:solidFill>
                          <a:effectLst/>
                          <a:latin typeface="+mj-lt"/>
                        </a:rPr>
                        <a:t>0/µL</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300" kern="100" dirty="0">
                          <a:solidFill>
                            <a:schemeClr val="tx1"/>
                          </a:solidFill>
                          <a:effectLst/>
                          <a:latin typeface="+mj-lt"/>
                        </a:rPr>
                        <a:t>Frottis avec cytologie</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300" kern="100" dirty="0">
                          <a:solidFill>
                            <a:schemeClr val="tx1"/>
                          </a:solidFill>
                          <a:effectLst/>
                          <a:latin typeface="+mj-lt"/>
                        </a:rPr>
                        <a:t>Annuelle </a:t>
                      </a:r>
                      <a:br>
                        <a:rPr lang="fr-FR" sz="1300" kern="100" dirty="0">
                          <a:solidFill>
                            <a:schemeClr val="tx1"/>
                          </a:solidFill>
                          <a:effectLst/>
                          <a:latin typeface="+mj-lt"/>
                        </a:rPr>
                      </a:br>
                      <a:r>
                        <a:rPr lang="fr-FR" sz="1300" kern="100" dirty="0">
                          <a:solidFill>
                            <a:schemeClr val="tx1"/>
                          </a:solidFill>
                          <a:effectLst/>
                          <a:latin typeface="+mj-lt"/>
                        </a:rPr>
                        <a:t>(jusqu’à 30 ans)</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58062974"/>
                  </a:ext>
                </a:extLst>
              </a:tr>
              <a:tr h="657600">
                <a:tc vMerge="1">
                  <a:txBody>
                    <a:bodyPr/>
                    <a:lstStyle/>
                    <a:p>
                      <a:endParaRPr lang="fr-FR"/>
                    </a:p>
                  </a:txBody>
                  <a:tcPr/>
                </a:tc>
                <a:tc>
                  <a:txBody>
                    <a:bodyPr/>
                    <a:lstStyle/>
                    <a:p>
                      <a:pPr>
                        <a:lnSpc>
                          <a:spcPct val="100000"/>
                        </a:lnSpc>
                      </a:pPr>
                      <a:r>
                        <a:rPr lang="fr-FR" sz="1300" kern="100" dirty="0">
                          <a:solidFill>
                            <a:schemeClr val="tx1"/>
                          </a:solidFill>
                          <a:effectLst/>
                          <a:latin typeface="+mj-lt"/>
                        </a:rPr>
                        <a:t>FVVIH </a:t>
                      </a:r>
                      <a:r>
                        <a:rPr lang="fr-FR" sz="1300" kern="100" dirty="0">
                          <a:solidFill>
                            <a:schemeClr val="tx1"/>
                          </a:solidFill>
                          <a:effectLst/>
                          <a:latin typeface="Arial" panose="020B0604020202020204" pitchFamily="34" charset="0"/>
                          <a:cs typeface="Arial" panose="020B0604020202020204" pitchFamily="34" charset="0"/>
                        </a:rPr>
                        <a:t>≥ </a:t>
                      </a:r>
                      <a:r>
                        <a:rPr lang="fr-FR" sz="1300" kern="100" dirty="0">
                          <a:solidFill>
                            <a:schemeClr val="tx1"/>
                          </a:solidFill>
                          <a:effectLst/>
                          <a:latin typeface="+mj-lt"/>
                        </a:rPr>
                        <a:t>30 ans, tout statut immunovirologique</a:t>
                      </a:r>
                    </a:p>
                    <a:p>
                      <a:pPr>
                        <a:lnSpc>
                          <a:spcPct val="100000"/>
                        </a:lnSpc>
                      </a:pPr>
                      <a:r>
                        <a:rPr lang="fr-FR" sz="1300" kern="100" dirty="0">
                          <a:solidFill>
                            <a:schemeClr val="tx1"/>
                          </a:solidFill>
                          <a:effectLst/>
                          <a:latin typeface="+mj-lt"/>
                        </a:rPr>
                        <a:t>À prolonger au-delà de 65 ans si antécédent de lésion CIN ou de portage prolongé d’HPV-HR</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300" kern="100" dirty="0">
                          <a:solidFill>
                            <a:schemeClr val="tx1"/>
                          </a:solidFill>
                          <a:effectLst/>
                          <a:latin typeface="+mj-lt"/>
                        </a:rPr>
                        <a:t>Test HPV-HR ±</a:t>
                      </a:r>
                    </a:p>
                    <a:p>
                      <a:pPr>
                        <a:lnSpc>
                          <a:spcPct val="100000"/>
                        </a:lnSpc>
                      </a:pPr>
                      <a:r>
                        <a:rPr lang="fr-FR" sz="1300" kern="100" dirty="0">
                          <a:solidFill>
                            <a:schemeClr val="tx1"/>
                          </a:solidFill>
                          <a:effectLst/>
                          <a:latin typeface="+mj-lt"/>
                        </a:rPr>
                        <a:t>cytologie si HPV-HR +</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300" kern="100" dirty="0">
                          <a:solidFill>
                            <a:schemeClr val="tx1"/>
                          </a:solidFill>
                          <a:effectLst/>
                          <a:latin typeface="+mj-lt"/>
                        </a:rPr>
                        <a:t>Tous les 5 ans</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4469688"/>
                  </a:ext>
                </a:extLst>
              </a:tr>
              <a:tr h="1267200">
                <a:tc>
                  <a:txBody>
                    <a:bodyPr/>
                    <a:lstStyle/>
                    <a:p>
                      <a:pPr>
                        <a:lnSpc>
                          <a:spcPct val="100000"/>
                        </a:lnSpc>
                      </a:pPr>
                      <a:r>
                        <a:rPr lang="fr-FR" sz="1300" kern="100" dirty="0">
                          <a:solidFill>
                            <a:schemeClr val="tx1"/>
                          </a:solidFill>
                          <a:effectLst/>
                          <a:latin typeface="+mj-lt"/>
                        </a:rPr>
                        <a:t>Cancer bronchopulmonaire</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300" kern="100" dirty="0">
                          <a:solidFill>
                            <a:schemeClr val="tx1"/>
                          </a:solidFill>
                          <a:effectLst/>
                          <a:latin typeface="+mj-lt"/>
                        </a:rPr>
                        <a:t>Dépistage individuel au cas par cas</a:t>
                      </a:r>
                    </a:p>
                    <a:p>
                      <a:pPr>
                        <a:lnSpc>
                          <a:spcPct val="100000"/>
                        </a:lnSpc>
                      </a:pPr>
                      <a:r>
                        <a:rPr lang="fr-FR" sz="1300" kern="100" dirty="0">
                          <a:solidFill>
                            <a:schemeClr val="tx1"/>
                          </a:solidFill>
                          <a:effectLst/>
                          <a:latin typeface="+mj-lt"/>
                        </a:rPr>
                        <a:t>Âge entre 50 et 74 ans, tabagisme &gt; 10 cigarettes/j pendant &gt; 30 ans</a:t>
                      </a:r>
                      <a:r>
                        <a:rPr lang="fr-FR" sz="1300" kern="100" baseline="0" dirty="0">
                          <a:solidFill>
                            <a:schemeClr val="tx1"/>
                          </a:solidFill>
                          <a:effectLst/>
                          <a:latin typeface="+mj-lt"/>
                        </a:rPr>
                        <a:t> </a:t>
                      </a:r>
                      <a:r>
                        <a:rPr lang="fr-FR" sz="1300" kern="100" dirty="0">
                          <a:solidFill>
                            <a:schemeClr val="tx1"/>
                          </a:solidFill>
                          <a:effectLst/>
                          <a:latin typeface="+mj-lt"/>
                        </a:rPr>
                        <a:t>ou</a:t>
                      </a:r>
                      <a:br>
                        <a:rPr lang="fr-FR" sz="1300" kern="100" dirty="0">
                          <a:solidFill>
                            <a:schemeClr val="tx1"/>
                          </a:solidFill>
                          <a:effectLst/>
                          <a:latin typeface="+mj-lt"/>
                        </a:rPr>
                      </a:br>
                      <a:r>
                        <a:rPr lang="fr-FR" sz="1300" kern="100" dirty="0">
                          <a:solidFill>
                            <a:schemeClr val="tx1"/>
                          </a:solidFill>
                          <a:effectLst/>
                          <a:latin typeface="+mj-lt"/>
                        </a:rPr>
                        <a:t>&gt; 15 cigarettes/j pendant </a:t>
                      </a:r>
                      <a:r>
                        <a:rPr lang="fr-FR" sz="1300" kern="100" dirty="0">
                          <a:solidFill>
                            <a:schemeClr val="tx1"/>
                          </a:solidFill>
                          <a:effectLst/>
                          <a:latin typeface="Arial" panose="020B0604020202020204" pitchFamily="34" charset="0"/>
                          <a:cs typeface="Arial" panose="020B0604020202020204" pitchFamily="34" charset="0"/>
                        </a:rPr>
                        <a:t>≥ </a:t>
                      </a:r>
                      <a:r>
                        <a:rPr lang="fr-FR" sz="1300" kern="100" dirty="0">
                          <a:solidFill>
                            <a:schemeClr val="tx1"/>
                          </a:solidFill>
                          <a:effectLst/>
                          <a:latin typeface="+mj-lt"/>
                        </a:rPr>
                        <a:t>25 ans, possiblement sevré ≤ 10 ans</a:t>
                      </a:r>
                    </a:p>
                    <a:p>
                      <a:pPr>
                        <a:lnSpc>
                          <a:spcPct val="100000"/>
                        </a:lnSpc>
                      </a:pPr>
                      <a:r>
                        <a:rPr lang="fr-FR" sz="1300" kern="100" dirty="0">
                          <a:solidFill>
                            <a:schemeClr val="tx1"/>
                          </a:solidFill>
                          <a:effectLst/>
                          <a:latin typeface="+mj-lt"/>
                        </a:rPr>
                        <a:t>ET information éclairée ET volontaire pour une démarche au sevrage tabagique</a:t>
                      </a:r>
                    </a:p>
                    <a:p>
                      <a:pPr>
                        <a:lnSpc>
                          <a:spcPct val="100000"/>
                        </a:lnSpc>
                      </a:pPr>
                      <a:r>
                        <a:rPr lang="fr-FR" sz="1300" kern="100" dirty="0">
                          <a:solidFill>
                            <a:schemeClr val="tx1"/>
                          </a:solidFill>
                          <a:effectLst/>
                          <a:latin typeface="+mj-lt"/>
                        </a:rPr>
                        <a:t>Arrêt du programme si sevrage</a:t>
                      </a:r>
                      <a:r>
                        <a:rPr lang="fr-FR" sz="1300" kern="100" baseline="0" dirty="0">
                          <a:solidFill>
                            <a:schemeClr val="tx1"/>
                          </a:solidFill>
                          <a:effectLst/>
                          <a:latin typeface="+mj-lt"/>
                        </a:rPr>
                        <a:t> t</a:t>
                      </a:r>
                      <a:r>
                        <a:rPr lang="fr-FR" sz="1300" kern="100" dirty="0">
                          <a:solidFill>
                            <a:schemeClr val="tx1"/>
                          </a:solidFill>
                          <a:effectLst/>
                          <a:latin typeface="+mj-lt"/>
                        </a:rPr>
                        <a:t>abagique </a:t>
                      </a:r>
                      <a:r>
                        <a:rPr lang="fr-FR" sz="1300" kern="100" dirty="0">
                          <a:solidFill>
                            <a:schemeClr val="tx1"/>
                          </a:solidFill>
                          <a:effectLst/>
                          <a:latin typeface="Arial" panose="020B0604020202020204" pitchFamily="34" charset="0"/>
                          <a:cs typeface="Arial" panose="020B0604020202020204" pitchFamily="34" charset="0"/>
                        </a:rPr>
                        <a:t>≥ </a:t>
                      </a:r>
                      <a:r>
                        <a:rPr lang="fr-FR" sz="1300" kern="100" dirty="0">
                          <a:solidFill>
                            <a:schemeClr val="tx1"/>
                          </a:solidFill>
                          <a:effectLst/>
                          <a:latin typeface="+mj-lt"/>
                        </a:rPr>
                        <a:t>10 ans, âge &gt; 74 ans après 3 scanners sans suspicion de cancer ou survenue d’un critère de non-inclusion</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300" kern="100" dirty="0">
                          <a:solidFill>
                            <a:schemeClr val="tx1"/>
                          </a:solidFill>
                          <a:effectLst/>
                          <a:latin typeface="+mj-lt"/>
                        </a:rPr>
                        <a:t>TDM thoracique faible dose sans injection de</a:t>
                      </a:r>
                    </a:p>
                    <a:p>
                      <a:pPr>
                        <a:lnSpc>
                          <a:spcPct val="100000"/>
                        </a:lnSpc>
                      </a:pPr>
                      <a:r>
                        <a:rPr lang="fr-FR" sz="1300" kern="100" dirty="0">
                          <a:solidFill>
                            <a:schemeClr val="tx1"/>
                          </a:solidFill>
                          <a:effectLst/>
                          <a:latin typeface="+mj-lt"/>
                        </a:rPr>
                        <a:t>produit de contraste selon les recommandations</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300" kern="100" dirty="0">
                          <a:solidFill>
                            <a:schemeClr val="tx1"/>
                          </a:solidFill>
                          <a:effectLst/>
                          <a:latin typeface="+mj-lt"/>
                        </a:rPr>
                        <a:t>Attente des recommandations de l’INCa</a:t>
                      </a:r>
                    </a:p>
                    <a:p>
                      <a:pPr>
                        <a:lnSpc>
                          <a:spcPct val="100000"/>
                        </a:lnSpc>
                      </a:pPr>
                      <a:r>
                        <a:rPr lang="fr-FR" sz="1300" kern="100" dirty="0">
                          <a:solidFill>
                            <a:schemeClr val="tx1"/>
                          </a:solidFill>
                          <a:effectLst/>
                          <a:latin typeface="+mj-lt"/>
                        </a:rPr>
                        <a:t>En attendant, suivre les recommandations de l’IFCT</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6696561"/>
                  </a:ext>
                </a:extLst>
              </a:tr>
              <a:tr h="657600">
                <a:tc>
                  <a:txBody>
                    <a:bodyPr/>
                    <a:lstStyle/>
                    <a:p>
                      <a:pPr>
                        <a:lnSpc>
                          <a:spcPct val="100000"/>
                        </a:lnSpc>
                      </a:pPr>
                      <a:r>
                        <a:rPr lang="fr-FR" sz="1300" kern="100" dirty="0">
                          <a:solidFill>
                            <a:schemeClr val="tx1"/>
                          </a:solidFill>
                          <a:effectLst/>
                          <a:latin typeface="+mj-lt"/>
                        </a:rPr>
                        <a:t>Cancers cutanés</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300" kern="100" dirty="0">
                          <a:solidFill>
                            <a:schemeClr val="tx1"/>
                          </a:solidFill>
                          <a:effectLst/>
                          <a:latin typeface="+mj-lt"/>
                        </a:rPr>
                        <a:t>Toutes les PVVIH</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300" kern="100" dirty="0">
                          <a:solidFill>
                            <a:schemeClr val="tx1"/>
                          </a:solidFill>
                          <a:effectLst/>
                          <a:latin typeface="+mj-lt"/>
                        </a:rPr>
                        <a:t>Examen dermatologique de la peau et des muqueuses</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300" kern="100" dirty="0">
                          <a:solidFill>
                            <a:schemeClr val="tx1"/>
                          </a:solidFill>
                          <a:effectLst/>
                          <a:latin typeface="+mj-lt"/>
                        </a:rPr>
                        <a:t>Annuelle </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0411629"/>
                  </a:ext>
                </a:extLst>
              </a:tr>
              <a:tr h="454400">
                <a:tc>
                  <a:txBody>
                    <a:bodyPr/>
                    <a:lstStyle/>
                    <a:p>
                      <a:pPr>
                        <a:lnSpc>
                          <a:spcPct val="100000"/>
                        </a:lnSpc>
                      </a:pPr>
                      <a:r>
                        <a:rPr lang="fr-FR" sz="1300" kern="100" dirty="0">
                          <a:solidFill>
                            <a:schemeClr val="tx1"/>
                          </a:solidFill>
                          <a:effectLst/>
                          <a:latin typeface="+mj-lt"/>
                        </a:rPr>
                        <a:t>Cancer</a:t>
                      </a:r>
                      <a:br>
                        <a:rPr lang="fr-FR" sz="1300" kern="100" dirty="0">
                          <a:solidFill>
                            <a:schemeClr val="tx1"/>
                          </a:solidFill>
                          <a:effectLst/>
                          <a:latin typeface="+mj-lt"/>
                        </a:rPr>
                      </a:br>
                      <a:r>
                        <a:rPr lang="fr-FR" sz="1300" kern="100" dirty="0">
                          <a:solidFill>
                            <a:schemeClr val="tx1"/>
                          </a:solidFill>
                          <a:effectLst/>
                          <a:latin typeface="+mj-lt"/>
                        </a:rPr>
                        <a:t>de l’oropharynx</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300" kern="100" dirty="0">
                          <a:solidFill>
                            <a:schemeClr val="tx1"/>
                          </a:solidFill>
                          <a:effectLst/>
                          <a:latin typeface="+mj-lt"/>
                        </a:rPr>
                        <a:t>Toutes PVVIH, et notamment si prise excessive d’alcool ou tabagisme chronique</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300" kern="100" dirty="0">
                          <a:solidFill>
                            <a:schemeClr val="tx1"/>
                          </a:solidFill>
                          <a:effectLst/>
                          <a:latin typeface="+mj-lt"/>
                        </a:rPr>
                        <a:t>Examen buccal</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300" kern="100" dirty="0">
                          <a:solidFill>
                            <a:schemeClr val="tx1"/>
                          </a:solidFill>
                          <a:effectLst/>
                          <a:latin typeface="+mj-lt"/>
                        </a:rPr>
                        <a:t>Annuelle</a:t>
                      </a:r>
                      <a:endParaRPr lang="fr-FR" sz="1300" kern="100" dirty="0">
                        <a:solidFill>
                          <a:schemeClr val="tx1"/>
                        </a:solidFill>
                        <a:effectLst/>
                        <a:latin typeface="+mj-lt"/>
                        <a:ea typeface="Times New Roman" panose="02020603050405020304" pitchFamily="18"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95125918"/>
                  </a:ext>
                </a:extLst>
              </a:tr>
            </a:tbl>
          </a:graphicData>
        </a:graphic>
      </p:graphicFrame>
    </p:spTree>
    <p:extLst>
      <p:ext uri="{BB962C8B-B14F-4D97-AF65-F5344CB8AC3E}">
        <p14:creationId xmlns:p14="http://schemas.microsoft.com/office/powerpoint/2010/main" val="3362285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06AEA-64CA-B02F-DF8D-5B453248F5A0}"/>
            </a:ext>
          </a:extLst>
        </p:cNvPr>
        <p:cNvGrpSpPr/>
        <p:nvPr/>
      </p:nvGrpSpPr>
      <p:grpSpPr>
        <a:xfrm>
          <a:off x="0" y="0"/>
          <a:ext cx="0" cy="0"/>
          <a:chOff x="0" y="0"/>
          <a:chExt cx="0" cy="0"/>
        </a:xfrm>
      </p:grpSpPr>
      <p:sp>
        <p:nvSpPr>
          <p:cNvPr id="11" name="Titre 10">
            <a:extLst>
              <a:ext uri="{FF2B5EF4-FFF2-40B4-BE49-F238E27FC236}">
                <a16:creationId xmlns:a16="http://schemas.microsoft.com/office/drawing/2014/main" id="{1DCDD9CE-5687-15C0-E563-6894EA60DF7A}"/>
              </a:ext>
            </a:extLst>
          </p:cNvPr>
          <p:cNvSpPr>
            <a:spLocks noGrp="1"/>
          </p:cNvSpPr>
          <p:nvPr>
            <p:ph type="title"/>
          </p:nvPr>
        </p:nvSpPr>
        <p:spPr/>
        <p:txBody>
          <a:bodyPr/>
          <a:lstStyle/>
          <a:p>
            <a:r>
              <a:rPr lang="fr-FR" dirty="0"/>
              <a:t>VIH et cancer</a:t>
            </a:r>
          </a:p>
        </p:txBody>
      </p:sp>
      <p:sp>
        <p:nvSpPr>
          <p:cNvPr id="15" name="Espace réservé du texte 14">
            <a:extLst>
              <a:ext uri="{FF2B5EF4-FFF2-40B4-BE49-F238E27FC236}">
                <a16:creationId xmlns:a16="http://schemas.microsoft.com/office/drawing/2014/main" id="{D12D90D6-3C79-0DB4-987B-604263E19E83}"/>
              </a:ext>
            </a:extLst>
          </p:cNvPr>
          <p:cNvSpPr>
            <a:spLocks noGrp="1"/>
          </p:cNvSpPr>
          <p:nvPr>
            <p:ph type="body" sz="quarter" idx="14"/>
          </p:nvPr>
        </p:nvSpPr>
        <p:spPr>
          <a:xfrm>
            <a:off x="285960" y="940680"/>
            <a:ext cx="11620079" cy="847052"/>
          </a:xfrm>
        </p:spPr>
        <p:txBody>
          <a:bodyPr/>
          <a:lstStyle/>
          <a:p>
            <a:r>
              <a:rPr lang="fr-FR" sz="2400" kern="0" dirty="0">
                <a:ea typeface="Times New Roman" panose="02020603050405020304" pitchFamily="18" charset="0"/>
              </a:rPr>
              <a:t>Synthèse des recommandations de dépistage des cancers chez les PVVIH</a:t>
            </a:r>
            <a:r>
              <a:rPr lang="fr-FR" i="1" dirty="0">
                <a:effectLst/>
              </a:rPr>
              <a:t> </a:t>
            </a:r>
            <a:endParaRPr lang="fr-FR" i="1" dirty="0"/>
          </a:p>
        </p:txBody>
      </p:sp>
      <p:graphicFrame>
        <p:nvGraphicFramePr>
          <p:cNvPr id="2" name="Tableau 1">
            <a:extLst>
              <a:ext uri="{FF2B5EF4-FFF2-40B4-BE49-F238E27FC236}">
                <a16:creationId xmlns:a16="http://schemas.microsoft.com/office/drawing/2014/main" id="{758A21AF-5E3B-5B79-6134-D55C6F1590CD}"/>
              </a:ext>
            </a:extLst>
          </p:cNvPr>
          <p:cNvGraphicFramePr>
            <a:graphicFrameLocks noGrp="1"/>
          </p:cNvGraphicFramePr>
          <p:nvPr/>
        </p:nvGraphicFramePr>
        <p:xfrm>
          <a:off x="474133" y="1891700"/>
          <a:ext cx="11382507" cy="4267200"/>
        </p:xfrm>
        <a:graphic>
          <a:graphicData uri="http://schemas.openxmlformats.org/drawingml/2006/table">
            <a:tbl>
              <a:tblPr firstRow="1" firstCol="1" bandRow="1">
                <a:tableStyleId>{5C22544A-7EE6-4342-B048-85BDC9FD1C3A}</a:tableStyleId>
              </a:tblPr>
              <a:tblGrid>
                <a:gridCol w="1232747">
                  <a:extLst>
                    <a:ext uri="{9D8B030D-6E8A-4147-A177-3AD203B41FA5}">
                      <a16:colId xmlns:a16="http://schemas.microsoft.com/office/drawing/2014/main" val="3784490026"/>
                    </a:ext>
                  </a:extLst>
                </a:gridCol>
                <a:gridCol w="5843041">
                  <a:extLst>
                    <a:ext uri="{9D8B030D-6E8A-4147-A177-3AD203B41FA5}">
                      <a16:colId xmlns:a16="http://schemas.microsoft.com/office/drawing/2014/main" val="39902257"/>
                    </a:ext>
                  </a:extLst>
                </a:gridCol>
                <a:gridCol w="2183359">
                  <a:extLst>
                    <a:ext uri="{9D8B030D-6E8A-4147-A177-3AD203B41FA5}">
                      <a16:colId xmlns:a16="http://schemas.microsoft.com/office/drawing/2014/main" val="2237826303"/>
                    </a:ext>
                  </a:extLst>
                </a:gridCol>
                <a:gridCol w="2123360">
                  <a:extLst>
                    <a:ext uri="{9D8B030D-6E8A-4147-A177-3AD203B41FA5}">
                      <a16:colId xmlns:a16="http://schemas.microsoft.com/office/drawing/2014/main" val="3353473553"/>
                    </a:ext>
                  </a:extLst>
                </a:gridCol>
              </a:tblGrid>
              <a:tr h="426720">
                <a:tc>
                  <a:txBody>
                    <a:bodyPr/>
                    <a:lstStyle/>
                    <a:p>
                      <a:pPr>
                        <a:lnSpc>
                          <a:spcPct val="100000"/>
                        </a:lnSpc>
                      </a:pPr>
                      <a:r>
                        <a:rPr lang="fr-FR" sz="1400" kern="100" dirty="0">
                          <a:effectLst/>
                          <a:latin typeface="+mj-lt"/>
                        </a:rPr>
                        <a:t>Type</a:t>
                      </a:r>
                      <a:br>
                        <a:rPr lang="fr-FR" sz="1400" kern="100" dirty="0">
                          <a:effectLst/>
                          <a:latin typeface="+mj-lt"/>
                        </a:rPr>
                      </a:br>
                      <a:r>
                        <a:rPr lang="fr-FR" sz="1400" kern="100" dirty="0">
                          <a:effectLst/>
                          <a:latin typeface="+mj-lt"/>
                        </a:rPr>
                        <a:t>de cancer</a:t>
                      </a:r>
                      <a:endParaRPr lang="fr-FR" sz="1400" kern="100" dirty="0">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3E6BB1"/>
                    </a:solidFill>
                  </a:tcPr>
                </a:tc>
                <a:tc>
                  <a:txBody>
                    <a:bodyPr/>
                    <a:lstStyle/>
                    <a:p>
                      <a:pPr>
                        <a:lnSpc>
                          <a:spcPct val="100000"/>
                        </a:lnSpc>
                      </a:pPr>
                      <a:r>
                        <a:rPr lang="fr-FR" sz="1400" kern="100" dirty="0">
                          <a:effectLst/>
                          <a:latin typeface="+mj-lt"/>
                        </a:rPr>
                        <a:t>Profil patient</a:t>
                      </a:r>
                      <a:endParaRPr lang="fr-FR" sz="1400" kern="100" dirty="0">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3E6BB1"/>
                    </a:solidFill>
                  </a:tcPr>
                </a:tc>
                <a:tc>
                  <a:txBody>
                    <a:bodyPr/>
                    <a:lstStyle/>
                    <a:p>
                      <a:pPr>
                        <a:lnSpc>
                          <a:spcPct val="100000"/>
                        </a:lnSpc>
                      </a:pPr>
                      <a:r>
                        <a:rPr lang="fr-FR" sz="1400" kern="100" dirty="0">
                          <a:effectLst/>
                          <a:latin typeface="+mj-lt"/>
                        </a:rPr>
                        <a:t>Outil de dépistage</a:t>
                      </a:r>
                      <a:endParaRPr lang="fr-FR" sz="1400" kern="100" dirty="0">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3E6BB1"/>
                    </a:solidFill>
                  </a:tcPr>
                </a:tc>
                <a:tc>
                  <a:txBody>
                    <a:bodyPr/>
                    <a:lstStyle/>
                    <a:p>
                      <a:pPr>
                        <a:lnSpc>
                          <a:spcPct val="100000"/>
                        </a:lnSpc>
                      </a:pPr>
                      <a:r>
                        <a:rPr lang="fr-FR" sz="1400" kern="100" dirty="0">
                          <a:effectLst/>
                          <a:latin typeface="+mj-lt"/>
                        </a:rPr>
                        <a:t>Périodicité </a:t>
                      </a:r>
                      <a:endParaRPr lang="fr-FR" sz="1400" kern="100" dirty="0">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3E6BB1"/>
                    </a:solidFill>
                  </a:tcPr>
                </a:tc>
                <a:extLst>
                  <a:ext uri="{0D108BD9-81ED-4DB2-BD59-A6C34878D82A}">
                    <a16:rowId xmlns:a16="http://schemas.microsoft.com/office/drawing/2014/main" val="898537276"/>
                  </a:ext>
                </a:extLst>
              </a:tr>
              <a:tr h="213360">
                <a:tc rowSpan="3">
                  <a:txBody>
                    <a:bodyPr/>
                    <a:lstStyle/>
                    <a:p>
                      <a:pPr>
                        <a:lnSpc>
                          <a:spcPct val="100000"/>
                        </a:lnSpc>
                      </a:pPr>
                      <a:r>
                        <a:rPr lang="fr-FR" sz="1400" kern="100" dirty="0">
                          <a:solidFill>
                            <a:schemeClr val="tx1"/>
                          </a:solidFill>
                          <a:effectLst/>
                          <a:latin typeface="+mj-lt"/>
                        </a:rPr>
                        <a:t>Cancer</a:t>
                      </a:r>
                      <a:br>
                        <a:rPr lang="fr-FR" sz="1400" kern="100" dirty="0">
                          <a:solidFill>
                            <a:schemeClr val="tx1"/>
                          </a:solidFill>
                          <a:effectLst/>
                          <a:latin typeface="+mj-lt"/>
                        </a:rPr>
                      </a:br>
                      <a:r>
                        <a:rPr lang="fr-FR" sz="1400" kern="100" dirty="0">
                          <a:solidFill>
                            <a:schemeClr val="tx1"/>
                          </a:solidFill>
                          <a:effectLst/>
                          <a:latin typeface="+mj-lt"/>
                        </a:rPr>
                        <a:t>du sein</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400" kern="100" dirty="0">
                          <a:solidFill>
                            <a:schemeClr val="tx1"/>
                          </a:solidFill>
                          <a:effectLst/>
                          <a:latin typeface="+mj-lt"/>
                        </a:rPr>
                        <a:t>FVVIH </a:t>
                      </a:r>
                      <a:r>
                        <a:rPr lang="fr-FR" sz="1400" kern="100" dirty="0">
                          <a:solidFill>
                            <a:schemeClr val="tx1"/>
                          </a:solidFill>
                          <a:effectLst/>
                          <a:latin typeface="+mj-lt"/>
                          <a:cs typeface="Arial" panose="020B0604020202020204" pitchFamily="34" charset="0"/>
                        </a:rPr>
                        <a:t>≥ 25 </a:t>
                      </a:r>
                      <a:r>
                        <a:rPr lang="fr-FR" sz="1400" kern="100" dirty="0">
                          <a:solidFill>
                            <a:schemeClr val="tx1"/>
                          </a:solidFill>
                          <a:effectLst/>
                          <a:latin typeface="+mj-lt"/>
                        </a:rPr>
                        <a:t>ans</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400" kern="100" dirty="0">
                          <a:solidFill>
                            <a:schemeClr val="tx1"/>
                          </a:solidFill>
                          <a:effectLst/>
                          <a:latin typeface="+mj-lt"/>
                        </a:rPr>
                        <a:t>Palpation des seins</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400" kern="100" dirty="0">
                          <a:solidFill>
                            <a:schemeClr val="tx1"/>
                          </a:solidFill>
                          <a:effectLst/>
                          <a:latin typeface="+mj-lt"/>
                        </a:rPr>
                        <a:t>Annuelle </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68405872"/>
                  </a:ext>
                </a:extLst>
              </a:tr>
              <a:tr h="213360">
                <a:tc vMerge="1">
                  <a:txBody>
                    <a:bodyPr/>
                    <a:lstStyle/>
                    <a:p>
                      <a:endParaRPr lang="fr-FR"/>
                    </a:p>
                  </a:txBody>
                  <a:tcPr/>
                </a:tc>
                <a:tc>
                  <a:txBody>
                    <a:bodyPr/>
                    <a:lstStyle/>
                    <a:p>
                      <a:pPr>
                        <a:lnSpc>
                          <a:spcPct val="100000"/>
                        </a:lnSpc>
                      </a:pPr>
                      <a:r>
                        <a:rPr lang="fr-FR" sz="1400" kern="100" dirty="0">
                          <a:solidFill>
                            <a:schemeClr val="tx1"/>
                          </a:solidFill>
                          <a:effectLst/>
                          <a:latin typeface="+mj-lt"/>
                        </a:rPr>
                        <a:t>FVVIH entre 50 et 74 ans</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400" kern="100" dirty="0">
                          <a:solidFill>
                            <a:schemeClr val="tx1"/>
                          </a:solidFill>
                          <a:effectLst/>
                          <a:latin typeface="+mj-lt"/>
                        </a:rPr>
                        <a:t>Mammographie</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400" kern="100" dirty="0">
                          <a:solidFill>
                            <a:schemeClr val="tx1"/>
                          </a:solidFill>
                          <a:effectLst/>
                          <a:latin typeface="+mj-lt"/>
                        </a:rPr>
                        <a:t>Tous les 2 ans</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90923589"/>
                  </a:ext>
                </a:extLst>
              </a:tr>
              <a:tr h="1066800">
                <a:tc vMerge="1">
                  <a:txBody>
                    <a:bodyPr/>
                    <a:lstStyle/>
                    <a:p>
                      <a:endParaRPr lang="fr-FR"/>
                    </a:p>
                  </a:txBody>
                  <a:tcPr/>
                </a:tc>
                <a:tc>
                  <a:txBody>
                    <a:bodyPr/>
                    <a:lstStyle/>
                    <a:p>
                      <a:pPr>
                        <a:lnSpc>
                          <a:spcPct val="100000"/>
                        </a:lnSpc>
                      </a:pPr>
                      <a:r>
                        <a:rPr lang="fr-FR" sz="1400" kern="100" dirty="0">
                          <a:solidFill>
                            <a:schemeClr val="tx1"/>
                          </a:solidFill>
                          <a:effectLst/>
                          <a:latin typeface="+mj-lt"/>
                        </a:rPr>
                        <a:t>Si FVVIH et facteur de risque (mutation BRCA1 ou 2, ATCD personnel</a:t>
                      </a:r>
                      <a:br>
                        <a:rPr lang="fr-FR" sz="1400" kern="100" dirty="0">
                          <a:solidFill>
                            <a:schemeClr val="tx1"/>
                          </a:solidFill>
                          <a:effectLst/>
                          <a:latin typeface="+mj-lt"/>
                        </a:rPr>
                      </a:br>
                      <a:r>
                        <a:rPr lang="fr-FR" sz="1400" kern="100" dirty="0">
                          <a:solidFill>
                            <a:schemeClr val="tx1"/>
                          </a:solidFill>
                          <a:effectLst/>
                          <a:latin typeface="+mj-lt"/>
                        </a:rPr>
                        <a:t>de cancer du sein ou de carcinome canalaire ou lobulaire in situ ou d’hyperplasie canalaire ou lobulaire atypique, irradiation thoracique médicale à haute dose ou certains ATCD familiaux de cancer du sein)</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400" kern="100" dirty="0">
                          <a:solidFill>
                            <a:schemeClr val="tx1"/>
                          </a:solidFill>
                          <a:effectLst/>
                          <a:latin typeface="+mj-lt"/>
                        </a:rPr>
                        <a:t>Mammographie ou IRM</a:t>
                      </a:r>
                    </a:p>
                    <a:p>
                      <a:pPr>
                        <a:lnSpc>
                          <a:spcPct val="100000"/>
                        </a:lnSpc>
                      </a:pPr>
                      <a:r>
                        <a:rPr lang="fr-FR" sz="1400" kern="100" dirty="0">
                          <a:solidFill>
                            <a:schemeClr val="tx1"/>
                          </a:solidFill>
                          <a:effectLst/>
                          <a:latin typeface="+mj-lt"/>
                        </a:rPr>
                        <a:t>Âge seuil variable</a:t>
                      </a:r>
                      <a:br>
                        <a:rPr lang="fr-FR" sz="1400" kern="100" dirty="0">
                          <a:solidFill>
                            <a:schemeClr val="tx1"/>
                          </a:solidFill>
                          <a:effectLst/>
                          <a:latin typeface="+mj-lt"/>
                        </a:rPr>
                      </a:br>
                      <a:r>
                        <a:rPr lang="fr-FR" sz="1400" kern="100" dirty="0">
                          <a:solidFill>
                            <a:schemeClr val="tx1"/>
                          </a:solidFill>
                          <a:effectLst/>
                          <a:latin typeface="+mj-lt"/>
                        </a:rPr>
                        <a:t>(se référer au document de la HAS)</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400" kern="100" dirty="0">
                          <a:solidFill>
                            <a:schemeClr val="tx1"/>
                          </a:solidFill>
                          <a:effectLst/>
                          <a:latin typeface="+mj-lt"/>
                        </a:rPr>
                        <a:t>Se référer à</a:t>
                      </a:r>
                    </a:p>
                    <a:p>
                      <a:pPr>
                        <a:lnSpc>
                          <a:spcPct val="100000"/>
                        </a:lnSpc>
                      </a:pPr>
                      <a:r>
                        <a:rPr lang="fr-FR" sz="1400" kern="100" dirty="0">
                          <a:solidFill>
                            <a:schemeClr val="tx1"/>
                          </a:solidFill>
                          <a:effectLst/>
                          <a:latin typeface="+mj-lt"/>
                          <a:hlinkClick r:id="rId3"/>
                        </a:rPr>
                        <a:t>https://www.has-sante.fr</a:t>
                      </a:r>
                      <a:r>
                        <a:rPr lang="fr-FR" sz="1400" kern="100" dirty="0">
                          <a:solidFill>
                            <a:schemeClr val="tx1"/>
                          </a:solidFill>
                          <a:effectLst/>
                          <a:latin typeface="+mj-lt"/>
                        </a:rPr>
                        <a:t>  (dépistage du cancer</a:t>
                      </a:r>
                      <a:br>
                        <a:rPr lang="fr-FR" sz="1400" kern="100" dirty="0">
                          <a:solidFill>
                            <a:schemeClr val="tx1"/>
                          </a:solidFill>
                          <a:effectLst/>
                          <a:latin typeface="+mj-lt"/>
                        </a:rPr>
                      </a:br>
                      <a:r>
                        <a:rPr lang="fr-FR" sz="1400" kern="100" dirty="0">
                          <a:solidFill>
                            <a:schemeClr val="tx1"/>
                          </a:solidFill>
                          <a:effectLst/>
                          <a:latin typeface="+mj-lt"/>
                        </a:rPr>
                        <a:t>du sein femmes à haut risque)</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637561"/>
                  </a:ext>
                </a:extLst>
              </a:tr>
              <a:tr h="426720">
                <a:tc rowSpan="2">
                  <a:txBody>
                    <a:bodyPr/>
                    <a:lstStyle/>
                    <a:p>
                      <a:pPr>
                        <a:lnSpc>
                          <a:spcPct val="100000"/>
                        </a:lnSpc>
                      </a:pPr>
                      <a:r>
                        <a:rPr lang="fr-FR" sz="1400" kern="100" dirty="0">
                          <a:solidFill>
                            <a:schemeClr val="tx1"/>
                          </a:solidFill>
                          <a:effectLst/>
                          <a:latin typeface="+mj-lt"/>
                        </a:rPr>
                        <a:t>Cancer</a:t>
                      </a:r>
                      <a:br>
                        <a:rPr lang="fr-FR" sz="1400" kern="100" dirty="0">
                          <a:solidFill>
                            <a:schemeClr val="tx1"/>
                          </a:solidFill>
                          <a:effectLst/>
                          <a:latin typeface="+mj-lt"/>
                        </a:rPr>
                      </a:br>
                      <a:r>
                        <a:rPr lang="fr-FR" sz="1400" kern="100" dirty="0">
                          <a:solidFill>
                            <a:schemeClr val="tx1"/>
                          </a:solidFill>
                          <a:effectLst/>
                          <a:latin typeface="+mj-lt"/>
                        </a:rPr>
                        <a:t>du côlon</a:t>
                      </a:r>
                    </a:p>
                    <a:p>
                      <a:pPr>
                        <a:lnSpc>
                          <a:spcPct val="100000"/>
                        </a:lnSpc>
                      </a:pPr>
                      <a:r>
                        <a:rPr lang="fr-FR" sz="1400" kern="100" dirty="0">
                          <a:solidFill>
                            <a:schemeClr val="tx1"/>
                          </a:solidFill>
                          <a:effectLst/>
                          <a:latin typeface="+mj-lt"/>
                        </a:rPr>
                        <a:t> </a:t>
                      </a: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400" kern="100" dirty="0">
                          <a:solidFill>
                            <a:schemeClr val="tx1"/>
                          </a:solidFill>
                          <a:effectLst/>
                          <a:latin typeface="+mj-lt"/>
                        </a:rPr>
                        <a:t>PVVIH </a:t>
                      </a:r>
                      <a:r>
                        <a:rPr lang="fr-FR" sz="1400" kern="100" dirty="0">
                          <a:solidFill>
                            <a:schemeClr val="tx1"/>
                          </a:solidFill>
                          <a:effectLst/>
                          <a:latin typeface="+mj-lt"/>
                          <a:cs typeface="Arial" panose="020B0604020202020204" pitchFamily="34" charset="0"/>
                        </a:rPr>
                        <a:t>≥ 50 ans</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400" kern="100" dirty="0">
                          <a:solidFill>
                            <a:schemeClr val="tx1"/>
                          </a:solidFill>
                          <a:effectLst/>
                          <a:latin typeface="+mj-lt"/>
                        </a:rPr>
                        <a:t>Test immunologique ± coloscopie si test positif</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400" kern="100" dirty="0">
                          <a:solidFill>
                            <a:schemeClr val="tx1"/>
                          </a:solidFill>
                          <a:effectLst/>
                          <a:latin typeface="+mj-lt"/>
                        </a:rPr>
                        <a:t>Tous les 2 ans</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01487212"/>
                  </a:ext>
                </a:extLst>
              </a:tr>
              <a:tr h="853440">
                <a:tc vMerge="1">
                  <a:txBody>
                    <a:bodyPr/>
                    <a:lstStyle/>
                    <a:p>
                      <a:endParaRPr dirty="0"/>
                    </a:p>
                  </a:txBody>
                  <a:tcPr marL="24701" marR="24701"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400" kern="100" dirty="0">
                          <a:solidFill>
                            <a:schemeClr val="tx1"/>
                          </a:solidFill>
                          <a:effectLst/>
                          <a:latin typeface="+mj-lt"/>
                        </a:rPr>
                        <a:t>Si facteur de risque (ATCD personnel d’adénome ou de cancer colorectal, </a:t>
                      </a:r>
                      <a:r>
                        <a:rPr lang="fr-FR" sz="1400" kern="100" dirty="0">
                          <a:solidFill>
                            <a:schemeClr val="tx1"/>
                          </a:solidFill>
                          <a:effectLst/>
                          <a:latin typeface="+mn-lt"/>
                          <a:ea typeface="+mn-ea"/>
                          <a:cs typeface="+mn-cs"/>
                        </a:rPr>
                        <a:t>ATCD</a:t>
                      </a:r>
                      <a:r>
                        <a:rPr lang="fr-FR" sz="1400" kern="100" dirty="0">
                          <a:solidFill>
                            <a:schemeClr val="tx1"/>
                          </a:solidFill>
                          <a:effectLst/>
                          <a:latin typeface="+mj-lt"/>
                        </a:rPr>
                        <a:t> familiaux parent 1</a:t>
                      </a:r>
                      <a:r>
                        <a:rPr lang="fr-FR" sz="1400" kern="100" baseline="30000" dirty="0">
                          <a:solidFill>
                            <a:schemeClr val="tx1"/>
                          </a:solidFill>
                          <a:effectLst/>
                          <a:latin typeface="+mj-lt"/>
                        </a:rPr>
                        <a:t>er</a:t>
                      </a:r>
                      <a:r>
                        <a:rPr lang="fr-FR" sz="1400" kern="100" dirty="0">
                          <a:solidFill>
                            <a:schemeClr val="tx1"/>
                          </a:solidFill>
                          <a:effectLst/>
                          <a:latin typeface="+mj-lt"/>
                        </a:rPr>
                        <a:t> degré, MICI, PAF ou cancer colorectal héréditaire non polyposique)</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400" kern="100" dirty="0">
                          <a:solidFill>
                            <a:schemeClr val="tx1"/>
                          </a:solidFill>
                          <a:effectLst/>
                          <a:latin typeface="+mj-lt"/>
                        </a:rPr>
                        <a:t>Coloscopie</a:t>
                      </a:r>
                    </a:p>
                    <a:p>
                      <a:pPr>
                        <a:lnSpc>
                          <a:spcPct val="100000"/>
                        </a:lnSpc>
                      </a:pPr>
                      <a:r>
                        <a:rPr lang="fr-FR" sz="1400" kern="100" dirty="0">
                          <a:solidFill>
                            <a:schemeClr val="tx1"/>
                          </a:solidFill>
                          <a:effectLst/>
                          <a:latin typeface="+mj-lt"/>
                        </a:rPr>
                        <a:t>L’âge seuil varie</a:t>
                      </a:r>
                      <a:br>
                        <a:rPr lang="fr-FR" sz="1400" kern="100" dirty="0">
                          <a:solidFill>
                            <a:schemeClr val="tx1"/>
                          </a:solidFill>
                          <a:effectLst/>
                          <a:latin typeface="+mj-lt"/>
                        </a:rPr>
                      </a:br>
                      <a:r>
                        <a:rPr lang="fr-FR" sz="1400" kern="100" dirty="0">
                          <a:solidFill>
                            <a:schemeClr val="tx1"/>
                          </a:solidFill>
                          <a:effectLst/>
                          <a:latin typeface="+mj-lt"/>
                        </a:rPr>
                        <a:t>en fonction des facteurs de risque</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400" kern="100" dirty="0">
                          <a:solidFill>
                            <a:schemeClr val="tx1"/>
                          </a:solidFill>
                          <a:effectLst/>
                          <a:latin typeface="+mj-lt"/>
                        </a:rPr>
                        <a:t>Tous les 5 ans si normale</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9123497"/>
                  </a:ext>
                </a:extLst>
              </a:tr>
              <a:tr h="213360">
                <a:tc rowSpan="2">
                  <a:txBody>
                    <a:bodyPr/>
                    <a:lstStyle/>
                    <a:p>
                      <a:pPr>
                        <a:lnSpc>
                          <a:spcPct val="100000"/>
                        </a:lnSpc>
                      </a:pPr>
                      <a:r>
                        <a:rPr lang="fr-FR" sz="1400" kern="100" dirty="0">
                          <a:solidFill>
                            <a:schemeClr val="tx1"/>
                          </a:solidFill>
                          <a:effectLst/>
                          <a:latin typeface="+mj-lt"/>
                        </a:rPr>
                        <a:t>Cancer</a:t>
                      </a:r>
                      <a:br>
                        <a:rPr lang="fr-FR" sz="1400" kern="100" dirty="0">
                          <a:solidFill>
                            <a:schemeClr val="tx1"/>
                          </a:solidFill>
                          <a:effectLst/>
                          <a:latin typeface="+mj-lt"/>
                        </a:rPr>
                      </a:br>
                      <a:r>
                        <a:rPr lang="fr-FR" sz="1400" kern="100" dirty="0">
                          <a:solidFill>
                            <a:schemeClr val="tx1"/>
                          </a:solidFill>
                          <a:effectLst/>
                          <a:latin typeface="+mj-lt"/>
                        </a:rPr>
                        <a:t>de la prostate</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400" kern="100" dirty="0">
                          <a:solidFill>
                            <a:schemeClr val="tx1"/>
                          </a:solidFill>
                          <a:effectLst/>
                          <a:latin typeface="+mj-lt"/>
                        </a:rPr>
                        <a:t>PVVIH </a:t>
                      </a:r>
                      <a:r>
                        <a:rPr lang="fr-FR" sz="1400" kern="100" dirty="0">
                          <a:solidFill>
                            <a:schemeClr val="tx1"/>
                          </a:solidFill>
                          <a:effectLst/>
                          <a:latin typeface="+mj-lt"/>
                          <a:cs typeface="Arial" panose="020B0604020202020204" pitchFamily="34" charset="0"/>
                        </a:rPr>
                        <a:t>≥ 50 ans</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nSpc>
                          <a:spcPct val="100000"/>
                        </a:lnSpc>
                      </a:pPr>
                      <a:r>
                        <a:rPr lang="fr-FR" sz="1400" kern="100" dirty="0">
                          <a:solidFill>
                            <a:schemeClr val="tx1"/>
                          </a:solidFill>
                          <a:effectLst/>
                          <a:latin typeface="+mj-lt"/>
                        </a:rPr>
                        <a:t>Toucher rectal</a:t>
                      </a:r>
                    </a:p>
                    <a:p>
                      <a:pPr>
                        <a:lnSpc>
                          <a:spcPct val="100000"/>
                        </a:lnSpc>
                      </a:pPr>
                      <a:r>
                        <a:rPr lang="fr-FR" sz="1400" kern="100" dirty="0">
                          <a:solidFill>
                            <a:schemeClr val="tx1"/>
                          </a:solidFill>
                          <a:effectLst/>
                          <a:latin typeface="+mj-lt"/>
                        </a:rPr>
                        <a:t>PSA</a:t>
                      </a:r>
                    </a:p>
                    <a:p>
                      <a:pPr>
                        <a:lnSpc>
                          <a:spcPct val="100000"/>
                        </a:lnSpc>
                      </a:pPr>
                      <a:r>
                        <a:rPr lang="fr-FR" sz="1400" kern="100" dirty="0">
                          <a:solidFill>
                            <a:schemeClr val="tx1"/>
                          </a:solidFill>
                          <a:effectLst/>
                          <a:latin typeface="+mj-lt"/>
                        </a:rPr>
                        <a:t> </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nSpc>
                          <a:spcPct val="100000"/>
                        </a:lnSpc>
                      </a:pPr>
                      <a:r>
                        <a:rPr lang="fr-FR" sz="1400" kern="100" dirty="0">
                          <a:solidFill>
                            <a:schemeClr val="tx1"/>
                          </a:solidFill>
                          <a:effectLst/>
                          <a:latin typeface="+mj-lt"/>
                        </a:rPr>
                        <a:t>Annuelle</a:t>
                      </a:r>
                      <a:br>
                        <a:rPr lang="fr-FR" sz="1400" kern="100" dirty="0">
                          <a:solidFill>
                            <a:schemeClr val="tx1"/>
                          </a:solidFill>
                          <a:effectLst/>
                          <a:latin typeface="+mj-lt"/>
                        </a:rPr>
                      </a:br>
                      <a:r>
                        <a:rPr lang="fr-FR" sz="1400" kern="100" dirty="0">
                          <a:solidFill>
                            <a:schemeClr val="tx1"/>
                          </a:solidFill>
                          <a:effectLst/>
                          <a:latin typeface="+mj-lt"/>
                        </a:rPr>
                        <a:t>pour le toucher rectal</a:t>
                      </a:r>
                    </a:p>
                    <a:p>
                      <a:pPr>
                        <a:lnSpc>
                          <a:spcPct val="100000"/>
                        </a:lnSpc>
                      </a:pPr>
                      <a:r>
                        <a:rPr lang="fr-FR" sz="1400" kern="100" dirty="0">
                          <a:solidFill>
                            <a:schemeClr val="tx1"/>
                          </a:solidFill>
                          <a:effectLst/>
                          <a:latin typeface="+mj-lt"/>
                        </a:rPr>
                        <a:t>PSA tous les 2 à 4 ans</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6868362"/>
                  </a:ext>
                </a:extLst>
              </a:tr>
              <a:tr h="426720">
                <a:tc vMerge="1">
                  <a:txBody>
                    <a:bodyPr/>
                    <a:lstStyle/>
                    <a:p>
                      <a:endParaRPr lang="fr-FR"/>
                    </a:p>
                  </a:txBody>
                  <a:tcPr/>
                </a:tc>
                <a:tc>
                  <a:txBody>
                    <a:bodyPr/>
                    <a:lstStyle/>
                    <a:p>
                      <a:pPr>
                        <a:lnSpc>
                          <a:spcPct val="100000"/>
                        </a:lnSpc>
                      </a:pPr>
                      <a:r>
                        <a:rPr lang="fr-FR" sz="1400" kern="100" dirty="0">
                          <a:solidFill>
                            <a:schemeClr val="tx1"/>
                          </a:solidFill>
                          <a:effectLst/>
                          <a:latin typeface="+mj-lt"/>
                        </a:rPr>
                        <a:t>PVVIH </a:t>
                      </a:r>
                      <a:r>
                        <a:rPr lang="fr-FR" sz="1400" kern="100" dirty="0">
                          <a:solidFill>
                            <a:schemeClr val="tx1"/>
                          </a:solidFill>
                          <a:effectLst/>
                          <a:latin typeface="+mj-lt"/>
                          <a:cs typeface="Arial" panose="020B0604020202020204" pitchFamily="34" charset="0"/>
                        </a:rPr>
                        <a:t>≥ 40 ans </a:t>
                      </a:r>
                      <a:r>
                        <a:rPr lang="fr-FR" sz="1400" kern="100" dirty="0">
                          <a:solidFill>
                            <a:schemeClr val="tx1"/>
                          </a:solidFill>
                          <a:effectLst/>
                          <a:latin typeface="+mj-lt"/>
                        </a:rPr>
                        <a:t>si facteur de risque (histoire familiale de cancer</a:t>
                      </a:r>
                      <a:br>
                        <a:rPr lang="fr-FR" sz="1400" kern="100" dirty="0">
                          <a:solidFill>
                            <a:schemeClr val="tx1"/>
                          </a:solidFill>
                          <a:effectLst/>
                          <a:latin typeface="+mj-lt"/>
                        </a:rPr>
                      </a:br>
                      <a:r>
                        <a:rPr lang="fr-FR" sz="1400" kern="100" dirty="0">
                          <a:solidFill>
                            <a:schemeClr val="tx1"/>
                          </a:solidFill>
                          <a:effectLst/>
                          <a:latin typeface="+mj-lt"/>
                        </a:rPr>
                        <a:t>de la prostate, ou d’origine africaine ou afro-caribéenne)</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845990180"/>
                  </a:ext>
                </a:extLst>
              </a:tr>
              <a:tr h="426720">
                <a:tc>
                  <a:txBody>
                    <a:bodyPr/>
                    <a:lstStyle/>
                    <a:p>
                      <a:pPr>
                        <a:lnSpc>
                          <a:spcPct val="100000"/>
                        </a:lnSpc>
                      </a:pPr>
                      <a:r>
                        <a:rPr lang="fr-FR" sz="1400" kern="100" dirty="0">
                          <a:solidFill>
                            <a:schemeClr val="tx1"/>
                          </a:solidFill>
                          <a:effectLst/>
                          <a:latin typeface="+mj-lt"/>
                        </a:rPr>
                        <a:t>Cancer</a:t>
                      </a:r>
                      <a:br>
                        <a:rPr lang="fr-FR" sz="1400" kern="100" dirty="0">
                          <a:solidFill>
                            <a:schemeClr val="tx1"/>
                          </a:solidFill>
                          <a:effectLst/>
                          <a:latin typeface="+mj-lt"/>
                        </a:rPr>
                      </a:br>
                      <a:r>
                        <a:rPr lang="fr-FR" sz="1400" kern="100" dirty="0">
                          <a:solidFill>
                            <a:schemeClr val="tx1"/>
                          </a:solidFill>
                          <a:effectLst/>
                          <a:latin typeface="+mj-lt"/>
                        </a:rPr>
                        <a:t>de la vessie</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400" kern="100" dirty="0">
                          <a:solidFill>
                            <a:schemeClr val="tx1"/>
                          </a:solidFill>
                          <a:effectLst/>
                          <a:latin typeface="+mj-lt"/>
                        </a:rPr>
                        <a:t>Exposition professionnelle à un agent cancérogène vésical</a:t>
                      </a:r>
                      <a:br>
                        <a:rPr lang="fr-FR" sz="1400" kern="100" dirty="0">
                          <a:solidFill>
                            <a:schemeClr val="tx1"/>
                          </a:solidFill>
                          <a:effectLst/>
                          <a:latin typeface="+mj-lt"/>
                        </a:rPr>
                      </a:br>
                      <a:r>
                        <a:rPr lang="fr-FR" sz="1400" kern="100" dirty="0">
                          <a:solidFill>
                            <a:schemeClr val="tx1"/>
                          </a:solidFill>
                          <a:effectLst/>
                          <a:latin typeface="+mj-lt"/>
                        </a:rPr>
                        <a:t>pendant une période de 1 an, à partir de la 20</a:t>
                      </a:r>
                      <a:r>
                        <a:rPr lang="fr-FR" sz="1400" kern="100" baseline="30000" dirty="0">
                          <a:solidFill>
                            <a:schemeClr val="tx1"/>
                          </a:solidFill>
                          <a:effectLst/>
                          <a:latin typeface="+mj-lt"/>
                        </a:rPr>
                        <a:t>e</a:t>
                      </a:r>
                      <a:r>
                        <a:rPr lang="fr-FR" sz="1400" kern="100" dirty="0">
                          <a:solidFill>
                            <a:schemeClr val="tx1"/>
                          </a:solidFill>
                          <a:effectLst/>
                          <a:latin typeface="+mj-lt"/>
                        </a:rPr>
                        <a:t> année post-exposition</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400" kern="100" dirty="0">
                          <a:solidFill>
                            <a:schemeClr val="tx1"/>
                          </a:solidFill>
                          <a:effectLst/>
                          <a:latin typeface="+mj-lt"/>
                        </a:rPr>
                        <a:t>Cytologie urinaire</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0000"/>
                        </a:lnSpc>
                      </a:pPr>
                      <a:r>
                        <a:rPr lang="fr-FR" sz="1400" kern="100" dirty="0">
                          <a:solidFill>
                            <a:schemeClr val="tx1"/>
                          </a:solidFill>
                          <a:effectLst/>
                          <a:latin typeface="+mj-lt"/>
                        </a:rPr>
                        <a:t>Tous les 6 mois</a:t>
                      </a:r>
                      <a:endParaRPr lang="fr-FR" sz="1400" kern="100" dirty="0">
                        <a:solidFill>
                          <a:schemeClr val="tx1"/>
                        </a:solidFill>
                        <a:effectLst/>
                        <a:latin typeface="+mj-lt"/>
                        <a:ea typeface="Times New Roman" panose="02020603050405020304" pitchFamily="18" charset="0"/>
                      </a:endParaRPr>
                    </a:p>
                  </a:txBody>
                  <a:tcPr marL="32935" marR="32935"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4284055"/>
                  </a:ext>
                </a:extLst>
              </a:tr>
            </a:tbl>
          </a:graphicData>
        </a:graphic>
      </p:graphicFrame>
    </p:spTree>
    <p:extLst>
      <p:ext uri="{BB962C8B-B14F-4D97-AF65-F5344CB8AC3E}">
        <p14:creationId xmlns:p14="http://schemas.microsoft.com/office/powerpoint/2010/main" val="3998032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F80014-7EE8-436B-B902-09D7A0425771}"/>
              </a:ext>
            </a:extLst>
          </p:cNvPr>
          <p:cNvSpPr>
            <a:spLocks noGrp="1"/>
          </p:cNvSpPr>
          <p:nvPr>
            <p:ph type="title"/>
          </p:nvPr>
        </p:nvSpPr>
        <p:spPr/>
        <p:txBody>
          <a:bodyPr/>
          <a:lstStyle/>
          <a:p>
            <a:r>
              <a:rPr lang="fr-FR" dirty="0"/>
              <a:t>Os, articulations et muscles</a:t>
            </a:r>
          </a:p>
        </p:txBody>
      </p:sp>
      <p:sp>
        <p:nvSpPr>
          <p:cNvPr id="3" name="Espace réservé du contenu 2">
            <a:extLst>
              <a:ext uri="{FF2B5EF4-FFF2-40B4-BE49-F238E27FC236}">
                <a16:creationId xmlns:a16="http://schemas.microsoft.com/office/drawing/2014/main" id="{D1933396-2AB9-4345-A751-3693986DAE83}"/>
              </a:ext>
            </a:extLst>
          </p:cNvPr>
          <p:cNvSpPr>
            <a:spLocks noGrp="1"/>
          </p:cNvSpPr>
          <p:nvPr>
            <p:ph idx="1"/>
          </p:nvPr>
        </p:nvSpPr>
        <p:spPr/>
        <p:txBody>
          <a:bodyPr/>
          <a:lstStyle/>
          <a:p>
            <a:r>
              <a:rPr lang="fr-FR" dirty="0"/>
              <a:t>Douleurs articulaires et arthrose</a:t>
            </a:r>
          </a:p>
          <a:p>
            <a:r>
              <a:rPr lang="fr-FR" dirty="0"/>
              <a:t>Possibilité dans certains cas d’infiltrations par rhumatologue</a:t>
            </a:r>
          </a:p>
          <a:p>
            <a:r>
              <a:rPr lang="fr-FR" dirty="0"/>
              <a:t>Les prothèses de la hanche et du genou sont devenues courantes </a:t>
            </a:r>
            <a:r>
              <a:rPr lang="fr-FR" sz="1600" dirty="0"/>
              <a:t>(à faire pas trop tôt ni trop tard)</a:t>
            </a:r>
            <a:endParaRPr lang="fr-FR" dirty="0"/>
          </a:p>
          <a:p>
            <a:r>
              <a:rPr lang="fr-FR" dirty="0"/>
              <a:t>Baisse de la force musculaire : faire de l’exercice</a:t>
            </a:r>
          </a:p>
          <a:p>
            <a:r>
              <a:rPr lang="fr-FR" dirty="0"/>
              <a:t>Ostéoporose : un ennemi caché</a:t>
            </a:r>
          </a:p>
          <a:p>
            <a:r>
              <a:rPr lang="fr-FR" dirty="0"/>
              <a:t>Quand faire une ostéodensitométrie ?</a:t>
            </a:r>
          </a:p>
          <a:p>
            <a:r>
              <a:rPr lang="fr-FR" dirty="0"/>
              <a:t>Et l’exercice physique adapté ?</a:t>
            </a:r>
          </a:p>
          <a:p>
            <a:endParaRPr lang="fr-FR" dirty="0"/>
          </a:p>
        </p:txBody>
      </p:sp>
    </p:spTree>
    <p:extLst>
      <p:ext uri="{BB962C8B-B14F-4D97-AF65-F5344CB8AC3E}">
        <p14:creationId xmlns:p14="http://schemas.microsoft.com/office/powerpoint/2010/main" val="1300217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734FB6-1B35-4075-9B46-41DE5AFE507C}"/>
              </a:ext>
            </a:extLst>
          </p:cNvPr>
          <p:cNvSpPr>
            <a:spLocks noGrp="1"/>
          </p:cNvSpPr>
          <p:nvPr>
            <p:ph type="title"/>
          </p:nvPr>
        </p:nvSpPr>
        <p:spPr/>
        <p:txBody>
          <a:bodyPr/>
          <a:lstStyle/>
          <a:p>
            <a:r>
              <a:rPr lang="fr-FR" dirty="0"/>
              <a:t>Vieillissement neurologique</a:t>
            </a:r>
          </a:p>
        </p:txBody>
      </p:sp>
      <p:sp>
        <p:nvSpPr>
          <p:cNvPr id="3" name="Espace réservé du contenu 2">
            <a:extLst>
              <a:ext uri="{FF2B5EF4-FFF2-40B4-BE49-F238E27FC236}">
                <a16:creationId xmlns:a16="http://schemas.microsoft.com/office/drawing/2014/main" id="{66BF0104-2277-4CCB-AA8F-D05CAF86B37E}"/>
              </a:ext>
            </a:extLst>
          </p:cNvPr>
          <p:cNvSpPr>
            <a:spLocks noGrp="1"/>
          </p:cNvSpPr>
          <p:nvPr>
            <p:ph idx="1"/>
          </p:nvPr>
        </p:nvSpPr>
        <p:spPr/>
        <p:txBody>
          <a:bodyPr/>
          <a:lstStyle/>
          <a:p>
            <a:r>
              <a:rPr lang="fr-FR" dirty="0"/>
              <a:t>On est moins rapide</a:t>
            </a:r>
          </a:p>
          <a:p>
            <a:r>
              <a:rPr lang="fr-FR" dirty="0"/>
              <a:t>Pas de signal d’une baisse notable des fonctions intellectuelles</a:t>
            </a:r>
          </a:p>
          <a:p>
            <a:r>
              <a:rPr lang="fr-FR" dirty="0"/>
              <a:t>Quelques cas de maladie de Parkinson</a:t>
            </a:r>
          </a:p>
          <a:p>
            <a:r>
              <a:rPr lang="fr-FR" dirty="0"/>
              <a:t>Quelques cas d’atteinte des nerfs périphériques : neuropathie</a:t>
            </a:r>
          </a:p>
          <a:p>
            <a:r>
              <a:rPr lang="fr-FR" dirty="0"/>
              <a:t>Vertiges</a:t>
            </a:r>
          </a:p>
          <a:p>
            <a:r>
              <a:rPr lang="fr-FR" dirty="0"/>
              <a:t>Baisse de la vue et de l’audition</a:t>
            </a:r>
          </a:p>
          <a:p>
            <a:r>
              <a:rPr lang="fr-FR" dirty="0"/>
              <a:t>Troubles du sommeil : quels traitements</a:t>
            </a:r>
          </a:p>
          <a:p>
            <a:endParaRPr lang="fr-FR" dirty="0"/>
          </a:p>
        </p:txBody>
      </p:sp>
    </p:spTree>
    <p:extLst>
      <p:ext uri="{BB962C8B-B14F-4D97-AF65-F5344CB8AC3E}">
        <p14:creationId xmlns:p14="http://schemas.microsoft.com/office/powerpoint/2010/main" val="2439070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DB5DAF-BAD4-4EBC-918D-3004657BDEA6}"/>
              </a:ext>
            </a:extLst>
          </p:cNvPr>
          <p:cNvSpPr>
            <a:spLocks noGrp="1"/>
          </p:cNvSpPr>
          <p:nvPr>
            <p:ph type="title"/>
          </p:nvPr>
        </p:nvSpPr>
        <p:spPr/>
        <p:txBody>
          <a:bodyPr/>
          <a:lstStyle/>
          <a:p>
            <a:r>
              <a:rPr lang="fr-FR" dirty="0"/>
              <a:t>Au-delà de la médecine</a:t>
            </a:r>
          </a:p>
        </p:txBody>
      </p:sp>
      <p:sp>
        <p:nvSpPr>
          <p:cNvPr id="3" name="Espace réservé du contenu 2">
            <a:extLst>
              <a:ext uri="{FF2B5EF4-FFF2-40B4-BE49-F238E27FC236}">
                <a16:creationId xmlns:a16="http://schemas.microsoft.com/office/drawing/2014/main" id="{8D904092-1396-4F24-96CF-332D79273F1A}"/>
              </a:ext>
            </a:extLst>
          </p:cNvPr>
          <p:cNvSpPr>
            <a:spLocks noGrp="1"/>
          </p:cNvSpPr>
          <p:nvPr>
            <p:ph idx="1"/>
          </p:nvPr>
        </p:nvSpPr>
        <p:spPr/>
        <p:txBody>
          <a:bodyPr>
            <a:normAutofit/>
          </a:bodyPr>
          <a:lstStyle/>
          <a:p>
            <a:r>
              <a:rPr lang="fr-FR" dirty="0"/>
              <a:t>Conserver le lien social et l’activité</a:t>
            </a:r>
          </a:p>
          <a:p>
            <a:r>
              <a:rPr lang="fr-FR" dirty="0"/>
              <a:t>Lutter contre l’isolement et les discriminations</a:t>
            </a:r>
          </a:p>
          <a:p>
            <a:r>
              <a:rPr lang="fr-FR" dirty="0"/>
              <a:t>Profiter des ressources associatives</a:t>
            </a:r>
          </a:p>
          <a:p>
            <a:pPr lvl="1"/>
            <a:r>
              <a:rPr lang="fr-FR" dirty="0"/>
              <a:t>Permanences associatives à Foch :</a:t>
            </a:r>
          </a:p>
          <a:p>
            <a:pPr lvl="2"/>
            <a:r>
              <a:rPr lang="fr-FR" dirty="0"/>
              <a:t>AIDES, </a:t>
            </a:r>
          </a:p>
          <a:p>
            <a:pPr lvl="2"/>
            <a:r>
              <a:rPr lang="fr-FR" dirty="0"/>
              <a:t>Association Marie-Madeleine</a:t>
            </a:r>
          </a:p>
          <a:p>
            <a:pPr lvl="1"/>
            <a:r>
              <a:rPr lang="fr-FR" dirty="0"/>
              <a:t>Les petits bonheurs</a:t>
            </a:r>
          </a:p>
          <a:p>
            <a:pPr lvl="1"/>
            <a:r>
              <a:rPr lang="fr-FR" dirty="0"/>
              <a:t>La maison de vie</a:t>
            </a:r>
          </a:p>
          <a:p>
            <a:pPr lvl="1"/>
            <a:r>
              <a:rPr lang="fr-FR" dirty="0"/>
              <a:t>Se faire aider dans les démarches : aides/et ou soins  au domicile, questionnement sur les lieux de vie ou séjours de ressourcement</a:t>
            </a:r>
          </a:p>
          <a:p>
            <a:pPr lvl="1"/>
            <a:r>
              <a:rPr lang="fr-FR" dirty="0"/>
              <a:t>Faire un point si nécessaire sur les </a:t>
            </a:r>
            <a:r>
              <a:rPr lang="fr-FR"/>
              <a:t>droits sociaux</a:t>
            </a:r>
            <a:endParaRPr lang="fr-FR" dirty="0"/>
          </a:p>
        </p:txBody>
      </p:sp>
    </p:spTree>
    <p:extLst>
      <p:ext uri="{BB962C8B-B14F-4D97-AF65-F5344CB8AC3E}">
        <p14:creationId xmlns:p14="http://schemas.microsoft.com/office/powerpoint/2010/main" val="2233150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8FB54D-C214-429F-872F-6DD6D282DC10}"/>
              </a:ext>
            </a:extLst>
          </p:cNvPr>
          <p:cNvSpPr>
            <a:spLocks noGrp="1"/>
          </p:cNvSpPr>
          <p:nvPr>
            <p:ph type="title"/>
          </p:nvPr>
        </p:nvSpPr>
        <p:spPr/>
        <p:txBody>
          <a:bodyPr/>
          <a:lstStyle/>
          <a:p>
            <a:r>
              <a:rPr lang="fr-FR" dirty="0"/>
              <a:t>PVVIH suivis à Foch au 17/12/2024</a:t>
            </a:r>
          </a:p>
        </p:txBody>
      </p:sp>
      <p:sp>
        <p:nvSpPr>
          <p:cNvPr id="3" name="Espace réservé du contenu 2">
            <a:extLst>
              <a:ext uri="{FF2B5EF4-FFF2-40B4-BE49-F238E27FC236}">
                <a16:creationId xmlns:a16="http://schemas.microsoft.com/office/drawing/2014/main" id="{D9D725E4-611E-4457-A446-2F59B088F9A2}"/>
              </a:ext>
            </a:extLst>
          </p:cNvPr>
          <p:cNvSpPr>
            <a:spLocks noGrp="1"/>
          </p:cNvSpPr>
          <p:nvPr>
            <p:ph idx="1"/>
          </p:nvPr>
        </p:nvSpPr>
        <p:spPr>
          <a:xfrm>
            <a:off x="755009" y="1610686"/>
            <a:ext cx="10598791" cy="4566277"/>
          </a:xfrm>
        </p:spPr>
        <p:txBody>
          <a:bodyPr>
            <a:normAutofit/>
          </a:bodyPr>
          <a:lstStyle/>
          <a:p>
            <a:r>
              <a:rPr lang="fr-FR" sz="4000" dirty="0"/>
              <a:t>780 PVVIH vues au moins 1 fois en 2023/2024</a:t>
            </a:r>
          </a:p>
          <a:p>
            <a:r>
              <a:rPr lang="fr-FR" sz="4000" dirty="0"/>
              <a:t>2/3 hommes, 1/3 femmes</a:t>
            </a:r>
          </a:p>
          <a:p>
            <a:r>
              <a:rPr lang="fr-FR" sz="4000" dirty="0"/>
              <a:t>Âge moyen 54 ans</a:t>
            </a:r>
          </a:p>
          <a:p>
            <a:pPr marL="0" indent="0">
              <a:buNone/>
            </a:pPr>
            <a:r>
              <a:rPr lang="fr-FR" sz="4000" dirty="0"/>
              <a:t>	</a:t>
            </a:r>
            <a:r>
              <a:rPr lang="fr-FR" dirty="0"/>
              <a:t>- 80 ans et plus : 13 (1,7%)</a:t>
            </a:r>
          </a:p>
          <a:p>
            <a:pPr marL="0" indent="0">
              <a:buNone/>
            </a:pPr>
            <a:r>
              <a:rPr lang="fr-FR" dirty="0"/>
              <a:t>	- 70 à 79 ans : 79 (10%)</a:t>
            </a:r>
          </a:p>
          <a:p>
            <a:pPr marL="0" indent="0">
              <a:buNone/>
            </a:pPr>
            <a:r>
              <a:rPr lang="fr-FR" dirty="0"/>
              <a:t>	- 60 à 69 ans : 191 (24,5%)</a:t>
            </a:r>
          </a:p>
          <a:p>
            <a:r>
              <a:rPr lang="fr-FR" sz="4000" dirty="0"/>
              <a:t>Donc problème émergent</a:t>
            </a:r>
          </a:p>
          <a:p>
            <a:pPr marL="0" indent="0">
              <a:buNone/>
            </a:pPr>
            <a:endParaRPr lang="fr-FR" dirty="0"/>
          </a:p>
        </p:txBody>
      </p:sp>
    </p:spTree>
    <p:extLst>
      <p:ext uri="{BB962C8B-B14F-4D97-AF65-F5344CB8AC3E}">
        <p14:creationId xmlns:p14="http://schemas.microsoft.com/office/powerpoint/2010/main" val="4130242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7443B-B2A0-3001-A6BC-EDD44D97358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9FC3E90-32F0-20B2-6E1D-F372D2525289}"/>
              </a:ext>
            </a:extLst>
          </p:cNvPr>
          <p:cNvSpPr>
            <a:spLocks noGrp="1"/>
          </p:cNvSpPr>
          <p:nvPr>
            <p:ph type="title"/>
          </p:nvPr>
        </p:nvSpPr>
        <p:spPr/>
        <p:txBody>
          <a:bodyPr/>
          <a:lstStyle/>
          <a:p>
            <a:r>
              <a:rPr lang="fr-FR" dirty="0"/>
              <a:t>Comorbidités</a:t>
            </a:r>
          </a:p>
        </p:txBody>
      </p:sp>
      <p:sp>
        <p:nvSpPr>
          <p:cNvPr id="3" name="Espace réservé du contenu 2">
            <a:extLst>
              <a:ext uri="{FF2B5EF4-FFF2-40B4-BE49-F238E27FC236}">
                <a16:creationId xmlns:a16="http://schemas.microsoft.com/office/drawing/2014/main" id="{5598A022-A97F-324C-AD1A-817876BBBEEA}"/>
              </a:ext>
            </a:extLst>
          </p:cNvPr>
          <p:cNvSpPr>
            <a:spLocks noGrp="1"/>
          </p:cNvSpPr>
          <p:nvPr>
            <p:ph idx="1"/>
          </p:nvPr>
        </p:nvSpPr>
        <p:spPr/>
        <p:txBody>
          <a:bodyPr/>
          <a:lstStyle/>
          <a:p>
            <a:r>
              <a:rPr lang="fr-FR" sz="2133" dirty="0">
                <a:solidFill>
                  <a:srgbClr val="000000"/>
                </a:solidFill>
              </a:rPr>
              <a:t>Les </a:t>
            </a:r>
            <a:r>
              <a:rPr lang="fr-FR" sz="2133" b="1" dirty="0">
                <a:solidFill>
                  <a:srgbClr val="000000"/>
                </a:solidFill>
              </a:rPr>
              <a:t>troubles psychiatriques constituent l’une des plus importantes comorbidités dans l’infection par le VIH</a:t>
            </a:r>
            <a:endParaRPr lang="fr-FR" sz="2133" dirty="0">
              <a:solidFill>
                <a:srgbClr val="000000"/>
              </a:solidFill>
            </a:endParaRPr>
          </a:p>
          <a:p>
            <a:r>
              <a:rPr lang="fr-FR" sz="2133" dirty="0">
                <a:solidFill>
                  <a:srgbClr val="1D1D1D"/>
                </a:solidFill>
              </a:rPr>
              <a:t>L’existence d’une </a:t>
            </a:r>
            <a:r>
              <a:rPr lang="fr-FR" sz="2133" b="1" dirty="0">
                <a:solidFill>
                  <a:srgbClr val="1D1D1D"/>
                </a:solidFill>
              </a:rPr>
              <a:t>anxiété</a:t>
            </a:r>
            <a:r>
              <a:rPr lang="fr-FR" sz="2133" dirty="0">
                <a:solidFill>
                  <a:srgbClr val="1D1D1D"/>
                </a:solidFill>
              </a:rPr>
              <a:t> ou d’une </a:t>
            </a:r>
            <a:r>
              <a:rPr lang="fr-FR" sz="2133" b="1" dirty="0">
                <a:solidFill>
                  <a:srgbClr val="1D1D1D"/>
                </a:solidFill>
              </a:rPr>
              <a:t>dépression</a:t>
            </a:r>
            <a:r>
              <a:rPr lang="fr-FR" sz="2133" dirty="0">
                <a:solidFill>
                  <a:srgbClr val="1D1D1D"/>
                </a:solidFill>
              </a:rPr>
              <a:t> est étroitement associée à une altération de la qualité de vie des PVVIH</a:t>
            </a:r>
          </a:p>
          <a:p>
            <a:r>
              <a:rPr lang="fr-FR" sz="2133" dirty="0">
                <a:solidFill>
                  <a:srgbClr val="000000"/>
                </a:solidFill>
              </a:rPr>
              <a:t>Les conséquences en termes de risque de suicide sont conséquentes : </a:t>
            </a:r>
            <a:r>
              <a:rPr lang="fr-FR" sz="2133" b="1" dirty="0">
                <a:solidFill>
                  <a:srgbClr val="000000"/>
                </a:solidFill>
              </a:rPr>
              <a:t>le risque de décès par suicide est 100 fois plus élevé chez les PVVIH que dans la population générale</a:t>
            </a:r>
            <a:endParaRPr lang="fr-FR" sz="2133" dirty="0">
              <a:solidFill>
                <a:srgbClr val="000000"/>
              </a:solidFill>
            </a:endParaRPr>
          </a:p>
          <a:p>
            <a:r>
              <a:rPr lang="fr-FR" sz="2133" dirty="0">
                <a:solidFill>
                  <a:srgbClr val="1D1D1D"/>
                </a:solidFill>
              </a:rPr>
              <a:t>L’évaluation du risque de suicide doit être priorisée chez les PVVIH affectés de troubles psychiatriques</a:t>
            </a:r>
          </a:p>
        </p:txBody>
      </p:sp>
      <p:sp>
        <p:nvSpPr>
          <p:cNvPr id="6" name="Espace réservé du texte 5">
            <a:extLst>
              <a:ext uri="{FF2B5EF4-FFF2-40B4-BE49-F238E27FC236}">
                <a16:creationId xmlns:a16="http://schemas.microsoft.com/office/drawing/2014/main" id="{80D0FDC7-FC9F-6130-9614-F50F1AEE33D7}"/>
              </a:ext>
            </a:extLst>
          </p:cNvPr>
          <p:cNvSpPr>
            <a:spLocks noGrp="1"/>
          </p:cNvSpPr>
          <p:nvPr>
            <p:ph type="body" sz="quarter" idx="14"/>
          </p:nvPr>
        </p:nvSpPr>
        <p:spPr>
          <a:xfrm>
            <a:off x="915983" y="759772"/>
            <a:ext cx="11423029" cy="692487"/>
          </a:xfrm>
        </p:spPr>
        <p:txBody>
          <a:bodyPr/>
          <a:lstStyle/>
          <a:p>
            <a:r>
              <a:rPr lang="fr-FR" sz="2667" dirty="0"/>
              <a:t>Troubles psychiatriques</a:t>
            </a:r>
            <a:endParaRPr lang="fr-FR" sz="2667" i="1" dirty="0"/>
          </a:p>
        </p:txBody>
      </p:sp>
    </p:spTree>
    <p:extLst>
      <p:ext uri="{BB962C8B-B14F-4D97-AF65-F5344CB8AC3E}">
        <p14:creationId xmlns:p14="http://schemas.microsoft.com/office/powerpoint/2010/main" val="3208171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69408-032D-687E-FE85-BBBFAEE1E45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8BD06DC-77DD-6E7E-0E99-85978A6FBB2B}"/>
              </a:ext>
            </a:extLst>
          </p:cNvPr>
          <p:cNvSpPr>
            <a:spLocks noGrp="1"/>
          </p:cNvSpPr>
          <p:nvPr>
            <p:ph type="title"/>
          </p:nvPr>
        </p:nvSpPr>
        <p:spPr/>
        <p:txBody>
          <a:bodyPr/>
          <a:lstStyle/>
          <a:p>
            <a:r>
              <a:rPr lang="fr-FR" dirty="0"/>
              <a:t>Comorbidités</a:t>
            </a:r>
          </a:p>
        </p:txBody>
      </p:sp>
      <p:sp>
        <p:nvSpPr>
          <p:cNvPr id="3" name="Espace réservé du contenu 2">
            <a:extLst>
              <a:ext uri="{FF2B5EF4-FFF2-40B4-BE49-F238E27FC236}">
                <a16:creationId xmlns:a16="http://schemas.microsoft.com/office/drawing/2014/main" id="{DE3C803B-CCF7-9693-1278-6FD7539626B2}"/>
              </a:ext>
            </a:extLst>
          </p:cNvPr>
          <p:cNvSpPr>
            <a:spLocks noGrp="1"/>
          </p:cNvSpPr>
          <p:nvPr>
            <p:ph idx="1"/>
          </p:nvPr>
        </p:nvSpPr>
        <p:spPr>
          <a:xfrm>
            <a:off x="335360" y="2067805"/>
            <a:ext cx="7580341" cy="3873376"/>
          </a:xfrm>
        </p:spPr>
        <p:txBody>
          <a:bodyPr/>
          <a:lstStyle/>
          <a:p>
            <a:r>
              <a:rPr lang="fr-FR" sz="1867" b="1" dirty="0">
                <a:solidFill>
                  <a:srgbClr val="000000"/>
                </a:solidFill>
                <a:latin typeface="Arial" panose="020B0604020202020204" pitchFamily="34" charset="0"/>
              </a:rPr>
              <a:t>Questionnaire PHQ9 :</a:t>
            </a:r>
            <a:r>
              <a:rPr lang="fr-FR" sz="1867" dirty="0">
                <a:solidFill>
                  <a:srgbClr val="000000"/>
                </a:solidFill>
                <a:latin typeface="Arial" panose="020B0604020202020204" pitchFamily="34" charset="0"/>
              </a:rPr>
              <a:t> une dizaine d’items à compléter</a:t>
            </a:r>
            <a:br>
              <a:rPr lang="fr-FR" sz="1867" dirty="0">
                <a:solidFill>
                  <a:srgbClr val="000000"/>
                </a:solidFill>
                <a:latin typeface="Arial" panose="020B0604020202020204" pitchFamily="34" charset="0"/>
              </a:rPr>
            </a:br>
            <a:r>
              <a:rPr lang="fr-FR" sz="1867" dirty="0">
                <a:solidFill>
                  <a:srgbClr val="000000"/>
                </a:solidFill>
                <a:latin typeface="Arial" panose="020B0604020202020204" pitchFamily="34" charset="0"/>
              </a:rPr>
              <a:t>par le clinicien avec le patient</a:t>
            </a:r>
          </a:p>
          <a:p>
            <a:pPr lvl="1"/>
            <a:r>
              <a:rPr lang="fr-FR" sz="1600" dirty="0">
                <a:solidFill>
                  <a:srgbClr val="000000"/>
                </a:solidFill>
                <a:latin typeface="Arial" panose="020B0604020202020204" pitchFamily="34" charset="0"/>
              </a:rPr>
              <a:t>Score PHQ-9 ≥ 10 : excellente sensibilité et spécificité pour détecter toute gravité de dépression</a:t>
            </a:r>
          </a:p>
          <a:p>
            <a:r>
              <a:rPr lang="fr-FR" sz="1867" b="1" dirty="0">
                <a:solidFill>
                  <a:srgbClr val="6D6D6D"/>
                </a:solidFill>
                <a:latin typeface="Arial" panose="020B0604020202020204" pitchFamily="34" charset="0"/>
              </a:rPr>
              <a:t>A</a:t>
            </a:r>
            <a:r>
              <a:rPr lang="fr-FR" sz="1867" b="1" dirty="0">
                <a:solidFill>
                  <a:srgbClr val="000000"/>
                </a:solidFill>
                <a:latin typeface="Arial" panose="020B0604020202020204" pitchFamily="34" charset="0"/>
              </a:rPr>
              <a:t>utoquestionnaire de l’échelle CES-D </a:t>
            </a:r>
            <a:r>
              <a:rPr lang="fr-FR" sz="1867" dirty="0">
                <a:solidFill>
                  <a:srgbClr val="000000"/>
                </a:solidFill>
                <a:latin typeface="Arial" panose="020B0604020202020204" pitchFamily="34" charset="0"/>
              </a:rPr>
              <a:t>peut être renseigné</a:t>
            </a:r>
            <a:br>
              <a:rPr lang="fr-FR" sz="1867" dirty="0">
                <a:solidFill>
                  <a:srgbClr val="000000"/>
                </a:solidFill>
                <a:latin typeface="Arial" panose="020B0604020202020204" pitchFamily="34" charset="0"/>
              </a:rPr>
            </a:br>
            <a:r>
              <a:rPr lang="fr-FR" sz="1867" dirty="0">
                <a:solidFill>
                  <a:srgbClr val="000000"/>
                </a:solidFill>
                <a:latin typeface="Arial" panose="020B0604020202020204" pitchFamily="34" charset="0"/>
              </a:rPr>
              <a:t>par la personne seule</a:t>
            </a:r>
          </a:p>
          <a:p>
            <a:pPr lvl="1"/>
            <a:r>
              <a:rPr lang="fr-FR" sz="1600" dirty="0">
                <a:solidFill>
                  <a:srgbClr val="000000"/>
                </a:solidFill>
                <a:latin typeface="Arial" panose="020B0604020202020204" pitchFamily="34" charset="0"/>
              </a:rPr>
              <a:t>Score seuil de diagnostic de dépression de 17 pour les femmes</a:t>
            </a:r>
            <a:br>
              <a:rPr lang="fr-FR" sz="1600" dirty="0">
                <a:solidFill>
                  <a:srgbClr val="000000"/>
                </a:solidFill>
                <a:latin typeface="Arial" panose="020B0604020202020204" pitchFamily="34" charset="0"/>
              </a:rPr>
            </a:br>
            <a:r>
              <a:rPr lang="fr-FR" sz="1600" dirty="0">
                <a:solidFill>
                  <a:srgbClr val="000000"/>
                </a:solidFill>
                <a:latin typeface="Arial" panose="020B0604020202020204" pitchFamily="34" charset="0"/>
              </a:rPr>
              <a:t>et 23 pour les hommes</a:t>
            </a:r>
          </a:p>
          <a:p>
            <a:r>
              <a:rPr lang="fr-FR" sz="1867" b="1" dirty="0">
                <a:solidFill>
                  <a:srgbClr val="000000"/>
                </a:solidFill>
                <a:latin typeface="Arial" panose="020B0604020202020204" pitchFamily="34" charset="0"/>
              </a:rPr>
              <a:t>Échelle HAD : </a:t>
            </a:r>
            <a:r>
              <a:rPr lang="fr-FR" sz="1867" dirty="0">
                <a:solidFill>
                  <a:srgbClr val="000000"/>
                </a:solidFill>
                <a:latin typeface="Arial" panose="020B0604020202020204" pitchFamily="34" charset="0"/>
              </a:rPr>
              <a:t>instrument qui permet de dépister les troubles anxieux et dépressifs. Elle comporte 14 items côtés de 0 à 3. </a:t>
            </a:r>
          </a:p>
          <a:p>
            <a:pPr lvl="1"/>
            <a:r>
              <a:rPr lang="fr-FR" sz="1600" dirty="0">
                <a:solidFill>
                  <a:srgbClr val="000000"/>
                </a:solidFill>
                <a:latin typeface="Arial" panose="020B0604020202020204" pitchFamily="34" charset="0"/>
              </a:rPr>
              <a:t>7 questions se rapportent à l’anxiété (total A) et 7 autres à la dimension dépressive (total D), permettant ainsi l’obtention de 2 scores</a:t>
            </a:r>
            <a:br>
              <a:rPr lang="fr-FR" sz="1600" dirty="0">
                <a:solidFill>
                  <a:srgbClr val="000000"/>
                </a:solidFill>
                <a:latin typeface="Arial" panose="020B0604020202020204" pitchFamily="34" charset="0"/>
              </a:rPr>
            </a:br>
            <a:r>
              <a:rPr lang="fr-FR" sz="1600" dirty="0">
                <a:solidFill>
                  <a:srgbClr val="000000"/>
                </a:solidFill>
                <a:latin typeface="Arial" panose="020B0604020202020204" pitchFamily="34" charset="0"/>
              </a:rPr>
              <a:t>(note maximale de chaque score = 21)</a:t>
            </a:r>
          </a:p>
          <a:p>
            <a:endParaRPr lang="fr-FR" sz="2667" dirty="0"/>
          </a:p>
        </p:txBody>
      </p:sp>
      <p:sp>
        <p:nvSpPr>
          <p:cNvPr id="6" name="Espace réservé du texte 5">
            <a:extLst>
              <a:ext uri="{FF2B5EF4-FFF2-40B4-BE49-F238E27FC236}">
                <a16:creationId xmlns:a16="http://schemas.microsoft.com/office/drawing/2014/main" id="{D56792B2-C5DB-6711-0CE7-1027C606EF6E}"/>
              </a:ext>
            </a:extLst>
          </p:cNvPr>
          <p:cNvSpPr>
            <a:spLocks noGrp="1"/>
          </p:cNvSpPr>
          <p:nvPr>
            <p:ph type="body" sz="quarter" idx="14"/>
          </p:nvPr>
        </p:nvSpPr>
        <p:spPr>
          <a:xfrm>
            <a:off x="768971" y="447783"/>
            <a:ext cx="11423029" cy="692487"/>
          </a:xfrm>
        </p:spPr>
        <p:txBody>
          <a:bodyPr>
            <a:normAutofit fontScale="92500" lnSpcReduction="20000"/>
          </a:bodyPr>
          <a:lstStyle/>
          <a:p>
            <a:r>
              <a:rPr lang="fr-FR" sz="2667" dirty="0"/>
              <a:t>Troubles psychiatriques </a:t>
            </a:r>
            <a:r>
              <a:rPr lang="fr-FR" sz="2667" i="1" dirty="0"/>
              <a:t>(2)</a:t>
            </a:r>
          </a:p>
          <a:p>
            <a:r>
              <a:rPr lang="fr-FR" sz="2133" b="0" i="1" dirty="0"/>
              <a:t>Dépistage des troubles anxieux et dépressifs</a:t>
            </a:r>
          </a:p>
        </p:txBody>
      </p:sp>
      <p:sp>
        <p:nvSpPr>
          <p:cNvPr id="4" name="ZoneTexte 3">
            <a:extLst>
              <a:ext uri="{FF2B5EF4-FFF2-40B4-BE49-F238E27FC236}">
                <a16:creationId xmlns:a16="http://schemas.microsoft.com/office/drawing/2014/main" id="{FE9ECC19-B0F6-6656-E786-5CDD92CCE80C}"/>
              </a:ext>
            </a:extLst>
          </p:cNvPr>
          <p:cNvSpPr txBox="1"/>
          <p:nvPr/>
        </p:nvSpPr>
        <p:spPr>
          <a:xfrm>
            <a:off x="8689858" y="1120671"/>
            <a:ext cx="2552301" cy="338554"/>
          </a:xfrm>
          <a:prstGeom prst="rect">
            <a:avLst/>
          </a:prstGeom>
          <a:noFill/>
        </p:spPr>
        <p:txBody>
          <a:bodyPr wrap="none" rtlCol="0">
            <a:spAutoFit/>
          </a:bodyPr>
          <a:lstStyle/>
          <a:p>
            <a:pPr algn="ctr"/>
            <a:r>
              <a:rPr lang="fr-FR" sz="1600" b="1" dirty="0"/>
              <a:t>Échelle de dépression PHQ9</a:t>
            </a:r>
          </a:p>
        </p:txBody>
      </p:sp>
      <p:pic>
        <p:nvPicPr>
          <p:cNvPr id="8" name="Image 7" descr="Une image contenant texte, capture d’écran, nombre, Police&#10;&#10;Description générée automatiquement">
            <a:extLst>
              <a:ext uri="{FF2B5EF4-FFF2-40B4-BE49-F238E27FC236}">
                <a16:creationId xmlns:a16="http://schemas.microsoft.com/office/drawing/2014/main" id="{672CE76A-2007-00D9-0A6D-F00F342E32B1}"/>
              </a:ext>
            </a:extLst>
          </p:cNvPr>
          <p:cNvPicPr>
            <a:picLocks noChangeAspect="1"/>
          </p:cNvPicPr>
          <p:nvPr/>
        </p:nvPicPr>
        <p:blipFill>
          <a:blip r:embed="rId3"/>
          <a:stretch>
            <a:fillRect/>
          </a:stretch>
        </p:blipFill>
        <p:spPr>
          <a:xfrm>
            <a:off x="8138291" y="1490002"/>
            <a:ext cx="3655435" cy="4804479"/>
          </a:xfrm>
          <a:prstGeom prst="rect">
            <a:avLst/>
          </a:prstGeom>
        </p:spPr>
      </p:pic>
    </p:spTree>
    <p:extLst>
      <p:ext uri="{BB962C8B-B14F-4D97-AF65-F5344CB8AC3E}">
        <p14:creationId xmlns:p14="http://schemas.microsoft.com/office/powerpoint/2010/main" val="324811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6FA34-15C0-FC23-5D93-82C782ECE17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8E4839F-1033-C463-C689-2246A0B280AF}"/>
              </a:ext>
            </a:extLst>
          </p:cNvPr>
          <p:cNvSpPr>
            <a:spLocks noGrp="1"/>
          </p:cNvSpPr>
          <p:nvPr>
            <p:ph type="title"/>
          </p:nvPr>
        </p:nvSpPr>
        <p:spPr/>
        <p:txBody>
          <a:bodyPr/>
          <a:lstStyle/>
          <a:p>
            <a:r>
              <a:rPr lang="fr-FR" dirty="0"/>
              <a:t>Comorbidités</a:t>
            </a:r>
          </a:p>
        </p:txBody>
      </p:sp>
      <p:sp>
        <p:nvSpPr>
          <p:cNvPr id="3" name="Espace réservé du contenu 2">
            <a:extLst>
              <a:ext uri="{FF2B5EF4-FFF2-40B4-BE49-F238E27FC236}">
                <a16:creationId xmlns:a16="http://schemas.microsoft.com/office/drawing/2014/main" id="{1D84C540-E839-9B77-C289-760895F241C6}"/>
              </a:ext>
            </a:extLst>
          </p:cNvPr>
          <p:cNvSpPr>
            <a:spLocks noGrp="1"/>
          </p:cNvSpPr>
          <p:nvPr>
            <p:ph idx="1"/>
          </p:nvPr>
        </p:nvSpPr>
        <p:spPr>
          <a:xfrm>
            <a:off x="335360" y="2067806"/>
            <a:ext cx="11458368" cy="2116268"/>
          </a:xfrm>
        </p:spPr>
        <p:txBody>
          <a:bodyPr/>
          <a:lstStyle/>
          <a:p>
            <a:r>
              <a:rPr lang="fr-FR" sz="1600" b="1" dirty="0">
                <a:solidFill>
                  <a:srgbClr val="000000"/>
                </a:solidFill>
                <a:latin typeface="Arial" panose="020B0604020202020204" pitchFamily="34" charset="0"/>
              </a:rPr>
              <a:t>La prise en charge des troubles psychiatriques doit respecter un certain nombre d’étapes</a:t>
            </a:r>
          </a:p>
          <a:p>
            <a:pPr lvl="1"/>
            <a:r>
              <a:rPr lang="fr-FR" sz="1467" b="1" i="1" dirty="0">
                <a:solidFill>
                  <a:srgbClr val="000000"/>
                </a:solidFill>
                <a:latin typeface="Arial" panose="020B0604020202020204" pitchFamily="34" charset="0"/>
              </a:rPr>
              <a:t>La mise en évidence de symptômes dépressifs doit faire éliminer un trouble organique : </a:t>
            </a:r>
            <a:r>
              <a:rPr lang="fr-FR" sz="1467" dirty="0">
                <a:solidFill>
                  <a:srgbClr val="000000"/>
                </a:solidFill>
                <a:latin typeface="Arial" panose="020B0604020202020204" pitchFamily="34" charset="0"/>
              </a:rPr>
              <a:t>lipodystrophie ; hypothyroïdie hypogonadisme, insuffisance surrénale ; carence en B12 ; troubles cognitifs, AVC, démence débutante ; origine toxique ou médicamenteuse (addictions, neuroleptiques, opioïdes, etc.)</a:t>
            </a:r>
          </a:p>
          <a:p>
            <a:pPr lvl="1"/>
            <a:r>
              <a:rPr lang="fr-FR" sz="1467" b="1" i="1" dirty="0">
                <a:solidFill>
                  <a:srgbClr val="000000"/>
                </a:solidFill>
                <a:latin typeface="Arial" panose="020B0604020202020204" pitchFamily="34" charset="0"/>
              </a:rPr>
              <a:t>Les mesures générales doivent être systématiquement proposées </a:t>
            </a:r>
            <a:r>
              <a:rPr lang="fr-FR" sz="1467" b="1" i="1" dirty="0">
                <a:solidFill>
                  <a:srgbClr val="000000"/>
                </a:solidFill>
                <a:highlight>
                  <a:srgbClr val="FFFF00"/>
                </a:highlight>
                <a:latin typeface="Arial" panose="020B0604020202020204" pitchFamily="34" charset="0"/>
              </a:rPr>
              <a:t>: </a:t>
            </a:r>
            <a:r>
              <a:rPr lang="fr-FR" sz="1467" dirty="0">
                <a:solidFill>
                  <a:srgbClr val="000000"/>
                </a:solidFill>
                <a:highlight>
                  <a:srgbClr val="FFFF00"/>
                </a:highlight>
                <a:latin typeface="Arial" panose="020B0604020202020204" pitchFamily="34" charset="0"/>
              </a:rPr>
              <a:t>respecter le rythme nycthéméral ; pratiquer une activité physique régulière ; éviter la consommation d’alcool et autres substances toxiques ; encourager une activité sociale régulière ; poursuivre les activités habituellement intéressantes ou plaisantes</a:t>
            </a:r>
          </a:p>
          <a:p>
            <a:pPr lvl="1"/>
            <a:r>
              <a:rPr lang="fr-FR" sz="1467" b="1" i="1" dirty="0">
                <a:solidFill>
                  <a:srgbClr val="000000"/>
                </a:solidFill>
                <a:latin typeface="Arial" panose="020B0604020202020204" pitchFamily="34" charset="0"/>
              </a:rPr>
              <a:t>Un soutien psychologique doit être proposé de même qu’un suivi psychiatrique si nécessaire</a:t>
            </a:r>
          </a:p>
          <a:p>
            <a:endParaRPr lang="fr-FR" sz="2133" dirty="0"/>
          </a:p>
        </p:txBody>
      </p:sp>
      <p:sp>
        <p:nvSpPr>
          <p:cNvPr id="5" name="Espace réservé du texte 4">
            <a:extLst>
              <a:ext uri="{FF2B5EF4-FFF2-40B4-BE49-F238E27FC236}">
                <a16:creationId xmlns:a16="http://schemas.microsoft.com/office/drawing/2014/main" id="{C69C88CD-18D5-E67E-D25C-94624BE223AF}"/>
              </a:ext>
            </a:extLst>
          </p:cNvPr>
          <p:cNvSpPr>
            <a:spLocks noGrp="1"/>
          </p:cNvSpPr>
          <p:nvPr>
            <p:ph type="body" sz="quarter" idx="14"/>
          </p:nvPr>
        </p:nvSpPr>
        <p:spPr>
          <a:xfrm>
            <a:off x="335360" y="4294496"/>
            <a:ext cx="11458368" cy="2035237"/>
          </a:xfrm>
        </p:spPr>
        <p:txBody>
          <a:bodyPr/>
          <a:lstStyle/>
          <a:p>
            <a:r>
              <a:rPr lang="fr-FR" sz="1867" i="1" dirty="0">
                <a:solidFill>
                  <a:srgbClr val="000000"/>
                </a:solidFill>
                <a:latin typeface="Arial" panose="020B0604020202020204" pitchFamily="34" charset="0"/>
              </a:rPr>
              <a:t>Certains ARV (INNTI, INI) ont été associés à la survenue d’épisodes dépressifs</a:t>
            </a:r>
          </a:p>
          <a:p>
            <a:pPr lvl="1">
              <a:buClr>
                <a:srgbClr val="EC667F"/>
              </a:buClr>
              <a:buFont typeface="Wingdings" panose="05000000000000000000" pitchFamily="2" charset="2"/>
              <a:buChar char="§"/>
            </a:pPr>
            <a:r>
              <a:rPr lang="fr-FR" sz="1467" b="1" i="1" dirty="0">
                <a:solidFill>
                  <a:srgbClr val="000000"/>
                </a:solidFill>
                <a:latin typeface="Arial" panose="020B0604020202020204" pitchFamily="34" charset="0"/>
              </a:rPr>
              <a:t>Les données de pharmacovigilance doivent conduire à la prudence dans la prescription des INI en cas de terrain psychiatrique préexistant, et faire envisager leur imputabilité en cas de survenue d’une symptomatologie psychiatrique, en particulier dans les 1</a:t>
            </a:r>
            <a:r>
              <a:rPr lang="fr-FR" sz="1467" b="1" i="1" baseline="30000" dirty="0">
                <a:solidFill>
                  <a:srgbClr val="000000"/>
                </a:solidFill>
                <a:latin typeface="Arial" panose="020B0604020202020204" pitchFamily="34" charset="0"/>
              </a:rPr>
              <a:t>ers</a:t>
            </a:r>
            <a:r>
              <a:rPr lang="fr-FR" sz="1467" b="1" i="1" dirty="0">
                <a:solidFill>
                  <a:srgbClr val="000000"/>
                </a:solidFill>
                <a:latin typeface="Arial" panose="020B0604020202020204" pitchFamily="34" charset="0"/>
              </a:rPr>
              <a:t> mois de traitement</a:t>
            </a:r>
          </a:p>
          <a:p>
            <a:pPr lvl="1">
              <a:buClr>
                <a:srgbClr val="EC667F"/>
              </a:buClr>
              <a:buFont typeface="Wingdings" panose="05000000000000000000" pitchFamily="2" charset="2"/>
              <a:buChar char="§"/>
            </a:pPr>
            <a:r>
              <a:rPr lang="fr-FR" sz="1467" b="1" i="1" dirty="0">
                <a:solidFill>
                  <a:srgbClr val="000000"/>
                </a:solidFill>
                <a:latin typeface="Arial" panose="020B0604020202020204" pitchFamily="34" charset="0"/>
              </a:rPr>
              <a:t>Le remplacement de l’EFV par la RPV ou le DRV/r est ainsi associé à une amélioration de l’anxiété et de la qualité du sommeil, mais l’impact sur les symptômes de dépression est moins documenté</a:t>
            </a:r>
          </a:p>
          <a:p>
            <a:pPr lvl="1">
              <a:buClr>
                <a:srgbClr val="EC667F"/>
              </a:buClr>
              <a:buFont typeface="Wingdings" panose="05000000000000000000" pitchFamily="2" charset="2"/>
              <a:buChar char="§"/>
            </a:pPr>
            <a:r>
              <a:rPr lang="fr-FR" sz="1467" b="1" i="1" dirty="0">
                <a:solidFill>
                  <a:srgbClr val="000000"/>
                </a:solidFill>
                <a:latin typeface="Arial" panose="020B0604020202020204" pitchFamily="34" charset="0"/>
              </a:rPr>
              <a:t>La RPV et la DOR sont parfois également associées à des effets indésirables neuropsychiques (vertiges, rêves anormaux, insomnies, voire anxiété et dépression), mais à une fréquence moindre qu’avec l’EFV</a:t>
            </a:r>
          </a:p>
          <a:p>
            <a:pPr marL="0" indent="0">
              <a:buNone/>
            </a:pPr>
            <a:endParaRPr lang="fr-FR" sz="1867" i="1" dirty="0"/>
          </a:p>
        </p:txBody>
      </p:sp>
      <p:sp>
        <p:nvSpPr>
          <p:cNvPr id="6" name="Espace réservé du texte 5">
            <a:extLst>
              <a:ext uri="{FF2B5EF4-FFF2-40B4-BE49-F238E27FC236}">
                <a16:creationId xmlns:a16="http://schemas.microsoft.com/office/drawing/2014/main" id="{FA9E77E1-FA33-BC0B-36A9-71A2A474DF32}"/>
              </a:ext>
            </a:extLst>
          </p:cNvPr>
          <p:cNvSpPr>
            <a:spLocks noGrp="1"/>
          </p:cNvSpPr>
          <p:nvPr>
            <p:ph type="body" sz="quarter" idx="17"/>
          </p:nvPr>
        </p:nvSpPr>
        <p:spPr/>
        <p:txBody>
          <a:bodyPr/>
          <a:lstStyle/>
          <a:p>
            <a:r>
              <a:rPr lang="fr-FR" sz="2667" dirty="0"/>
              <a:t>Troubles psychiatriques</a:t>
            </a:r>
            <a:endParaRPr lang="fr-FR" sz="2667" i="1" dirty="0"/>
          </a:p>
          <a:p>
            <a:r>
              <a:rPr lang="fr-FR" sz="2133" b="0" i="1" dirty="0"/>
              <a:t>Mesures générales et d’accompagnement</a:t>
            </a:r>
          </a:p>
        </p:txBody>
      </p:sp>
    </p:spTree>
    <p:extLst>
      <p:ext uri="{BB962C8B-B14F-4D97-AF65-F5344CB8AC3E}">
        <p14:creationId xmlns:p14="http://schemas.microsoft.com/office/powerpoint/2010/main" val="133931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603BE4-FA87-4233-9983-A26C7CC89DC2}"/>
              </a:ext>
            </a:extLst>
          </p:cNvPr>
          <p:cNvSpPr>
            <a:spLocks noGrp="1"/>
          </p:cNvSpPr>
          <p:nvPr>
            <p:ph type="title"/>
          </p:nvPr>
        </p:nvSpPr>
        <p:spPr/>
        <p:txBody>
          <a:bodyPr/>
          <a:lstStyle/>
          <a:p>
            <a:r>
              <a:rPr lang="fr-FR" dirty="0"/>
              <a:t>Vieillir, c’est mieux que mourir!</a:t>
            </a:r>
          </a:p>
        </p:txBody>
      </p:sp>
      <p:sp>
        <p:nvSpPr>
          <p:cNvPr id="3" name="Espace réservé du contenu 2">
            <a:extLst>
              <a:ext uri="{FF2B5EF4-FFF2-40B4-BE49-F238E27FC236}">
                <a16:creationId xmlns:a16="http://schemas.microsoft.com/office/drawing/2014/main" id="{639C79A7-D971-4D27-B319-0065103DA9F4}"/>
              </a:ext>
            </a:extLst>
          </p:cNvPr>
          <p:cNvSpPr>
            <a:spLocks noGrp="1"/>
          </p:cNvSpPr>
          <p:nvPr>
            <p:ph idx="1"/>
          </p:nvPr>
        </p:nvSpPr>
        <p:spPr/>
        <p:txBody>
          <a:bodyPr/>
          <a:lstStyle/>
          <a:p>
            <a:r>
              <a:rPr lang="fr-FR" dirty="0"/>
              <a:t>Infection VIH: maladie chronique, très particulière</a:t>
            </a:r>
          </a:p>
          <a:p>
            <a:r>
              <a:rPr lang="fr-FR" dirty="0"/>
              <a:t>Espérance de vie se rapproche de celle de la population générale</a:t>
            </a:r>
          </a:p>
          <a:p>
            <a:r>
              <a:rPr lang="fr-FR" dirty="0"/>
              <a:t>Il reste une surmortalité :</a:t>
            </a:r>
          </a:p>
          <a:p>
            <a:pPr lvl="1"/>
            <a:r>
              <a:rPr lang="fr-FR" dirty="0"/>
              <a:t>SIDA pour ceux qui commencent trop tard (ou qui arrêtent) leurs soins</a:t>
            </a:r>
          </a:p>
          <a:p>
            <a:pPr lvl="1"/>
            <a:r>
              <a:rPr lang="fr-FR" dirty="0"/>
              <a:t>Cancers : certains sont plus fréquents et surviennent plus tôt</a:t>
            </a:r>
          </a:p>
          <a:p>
            <a:pPr lvl="2"/>
            <a:r>
              <a:rPr lang="fr-FR" dirty="0"/>
              <a:t>Poumon, foie, lymphomes, col utérus, anus</a:t>
            </a:r>
          </a:p>
          <a:p>
            <a:pPr lvl="1"/>
            <a:r>
              <a:rPr lang="fr-FR" dirty="0"/>
              <a:t>Maladies cardiovasculaires plus fréquentes et surviennent plus tôt</a:t>
            </a:r>
          </a:p>
          <a:p>
            <a:pPr lvl="1"/>
            <a:r>
              <a:rPr lang="fr-FR" dirty="0"/>
              <a:t>Insuffisance rénale</a:t>
            </a:r>
          </a:p>
          <a:p>
            <a:pPr lvl="1"/>
            <a:r>
              <a:rPr lang="fr-FR" dirty="0"/>
              <a:t>Suicide</a:t>
            </a:r>
          </a:p>
          <a:p>
            <a:r>
              <a:rPr lang="fr-FR" dirty="0"/>
              <a:t>Une bonne espérance de vie mais avec quelle qualité de vie</a:t>
            </a:r>
          </a:p>
        </p:txBody>
      </p:sp>
    </p:spTree>
    <p:extLst>
      <p:ext uri="{BB962C8B-B14F-4D97-AF65-F5344CB8AC3E}">
        <p14:creationId xmlns:p14="http://schemas.microsoft.com/office/powerpoint/2010/main" val="1014676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6B7301-BB5A-4CBC-8872-3EFF16819460}"/>
              </a:ext>
            </a:extLst>
          </p:cNvPr>
          <p:cNvSpPr>
            <a:spLocks noGrp="1"/>
          </p:cNvSpPr>
          <p:nvPr>
            <p:ph type="title"/>
          </p:nvPr>
        </p:nvSpPr>
        <p:spPr/>
        <p:txBody>
          <a:bodyPr/>
          <a:lstStyle/>
          <a:p>
            <a:r>
              <a:rPr lang="fr-FR" dirty="0"/>
              <a:t>Pour vieillir il faut se soigner</a:t>
            </a:r>
          </a:p>
        </p:txBody>
      </p:sp>
      <p:sp>
        <p:nvSpPr>
          <p:cNvPr id="3" name="Espace réservé du contenu 2">
            <a:extLst>
              <a:ext uri="{FF2B5EF4-FFF2-40B4-BE49-F238E27FC236}">
                <a16:creationId xmlns:a16="http://schemas.microsoft.com/office/drawing/2014/main" id="{D253E7C9-6BD9-4D02-A916-DF0AD78422C5}"/>
              </a:ext>
            </a:extLst>
          </p:cNvPr>
          <p:cNvSpPr>
            <a:spLocks noGrp="1"/>
          </p:cNvSpPr>
          <p:nvPr>
            <p:ph idx="1"/>
          </p:nvPr>
        </p:nvSpPr>
        <p:spPr/>
        <p:txBody>
          <a:bodyPr>
            <a:normAutofit fontScale="92500" lnSpcReduction="20000"/>
          </a:bodyPr>
          <a:lstStyle/>
          <a:p>
            <a:r>
              <a:rPr lang="fr-FR" sz="3200" dirty="0"/>
              <a:t>Continuer le traitement contre le VIH+++</a:t>
            </a:r>
          </a:p>
          <a:p>
            <a:r>
              <a:rPr lang="fr-FR" sz="3200" dirty="0"/>
              <a:t>Prendre en compte les comorbidités </a:t>
            </a:r>
          </a:p>
          <a:p>
            <a:pPr lvl="1"/>
            <a:r>
              <a:rPr lang="fr-FR" sz="2800" dirty="0"/>
              <a:t>Les prévenir </a:t>
            </a:r>
          </a:p>
          <a:p>
            <a:pPr lvl="1"/>
            <a:r>
              <a:rPr lang="fr-FR" sz="2800" dirty="0"/>
              <a:t>Les dépister </a:t>
            </a:r>
          </a:p>
          <a:p>
            <a:pPr lvl="1"/>
            <a:r>
              <a:rPr lang="fr-FR" sz="2800" dirty="0"/>
              <a:t>Les traiter</a:t>
            </a:r>
          </a:p>
          <a:p>
            <a:r>
              <a:rPr lang="fr-FR" sz="3200" dirty="0"/>
              <a:t>Faciliter l’accès aux soins en tenant compte des difficultés spécifiques (migrants, personnes handicapées….)</a:t>
            </a:r>
          </a:p>
          <a:p>
            <a:r>
              <a:rPr lang="fr-FR" sz="3200" dirty="0"/>
              <a:t>Conserver un accueil de qualité à l’hôpital et en ville</a:t>
            </a:r>
          </a:p>
          <a:p>
            <a:r>
              <a:rPr lang="fr-FR" sz="3200" dirty="0">
                <a:highlight>
                  <a:srgbClr val="FFFF00"/>
                </a:highlight>
              </a:rPr>
              <a:t>Se soigner, mais pas que….avoir de bonnes conditions de vie</a:t>
            </a:r>
          </a:p>
        </p:txBody>
      </p:sp>
    </p:spTree>
    <p:extLst>
      <p:ext uri="{BB962C8B-B14F-4D97-AF65-F5344CB8AC3E}">
        <p14:creationId xmlns:p14="http://schemas.microsoft.com/office/powerpoint/2010/main" val="136934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C1DEB6-894F-4452-8A5F-85740FD1B747}"/>
              </a:ext>
            </a:extLst>
          </p:cNvPr>
          <p:cNvSpPr>
            <a:spLocks noGrp="1"/>
          </p:cNvSpPr>
          <p:nvPr>
            <p:ph type="title"/>
          </p:nvPr>
        </p:nvSpPr>
        <p:spPr/>
        <p:txBody>
          <a:bodyPr/>
          <a:lstStyle/>
          <a:p>
            <a:r>
              <a:rPr lang="fr-FR" dirty="0"/>
              <a:t>Système immunitaire</a:t>
            </a:r>
          </a:p>
        </p:txBody>
      </p:sp>
      <p:sp>
        <p:nvSpPr>
          <p:cNvPr id="3" name="Espace réservé du contenu 2">
            <a:extLst>
              <a:ext uri="{FF2B5EF4-FFF2-40B4-BE49-F238E27FC236}">
                <a16:creationId xmlns:a16="http://schemas.microsoft.com/office/drawing/2014/main" id="{D49011D6-E1BD-4C03-87C7-F45CAEDD75B9}"/>
              </a:ext>
            </a:extLst>
          </p:cNvPr>
          <p:cNvSpPr>
            <a:spLocks noGrp="1"/>
          </p:cNvSpPr>
          <p:nvPr>
            <p:ph idx="1"/>
          </p:nvPr>
        </p:nvSpPr>
        <p:spPr/>
        <p:txBody>
          <a:bodyPr/>
          <a:lstStyle/>
          <a:p>
            <a:r>
              <a:rPr lang="fr-FR" dirty="0"/>
              <a:t>Efficacité et tolérance des traitements </a:t>
            </a:r>
            <a:r>
              <a:rPr lang="fr-FR" dirty="0" err="1"/>
              <a:t>anti-VIH</a:t>
            </a:r>
            <a:endParaRPr lang="fr-FR" dirty="0"/>
          </a:p>
          <a:p>
            <a:r>
              <a:rPr lang="fr-FR" dirty="0"/>
              <a:t>Charge virale indétectable</a:t>
            </a:r>
          </a:p>
          <a:p>
            <a:r>
              <a:rPr lang="fr-FR" dirty="0"/>
              <a:t>Correction du déficit immunitaire</a:t>
            </a:r>
          </a:p>
          <a:p>
            <a:r>
              <a:rPr lang="fr-FR" dirty="0"/>
              <a:t>Aucun signal de maladies infectieuses chez PVVIH traitées (COVID)</a:t>
            </a:r>
          </a:p>
          <a:p>
            <a:r>
              <a:rPr lang="fr-FR" dirty="0"/>
              <a:t>Quelles sont les vaccinations à faire pour les PVVIH après 65 ans ?</a:t>
            </a:r>
          </a:p>
          <a:p>
            <a:endParaRPr lang="fr-FR" dirty="0"/>
          </a:p>
          <a:p>
            <a:pPr marL="0" indent="0">
              <a:buNone/>
            </a:pPr>
            <a:endParaRPr lang="fr-FR" dirty="0"/>
          </a:p>
        </p:txBody>
      </p:sp>
    </p:spTree>
    <p:extLst>
      <p:ext uri="{BB962C8B-B14F-4D97-AF65-F5344CB8AC3E}">
        <p14:creationId xmlns:p14="http://schemas.microsoft.com/office/powerpoint/2010/main" val="157205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2A9B27-603A-4D7F-A9DA-794DE6F27F32}"/>
              </a:ext>
            </a:extLst>
          </p:cNvPr>
          <p:cNvSpPr>
            <a:spLocks noGrp="1"/>
          </p:cNvSpPr>
          <p:nvPr>
            <p:ph type="title"/>
          </p:nvPr>
        </p:nvSpPr>
        <p:spPr/>
        <p:txBody>
          <a:bodyPr/>
          <a:lstStyle/>
          <a:p>
            <a:r>
              <a:rPr lang="fr-FR" dirty="0"/>
              <a:t>Troubles métaboliques très fréquents</a:t>
            </a:r>
          </a:p>
        </p:txBody>
      </p:sp>
      <p:sp>
        <p:nvSpPr>
          <p:cNvPr id="3" name="Espace réservé du contenu 2">
            <a:extLst>
              <a:ext uri="{FF2B5EF4-FFF2-40B4-BE49-F238E27FC236}">
                <a16:creationId xmlns:a16="http://schemas.microsoft.com/office/drawing/2014/main" id="{F25311A5-D774-4A51-840E-2D3F97DE00EF}"/>
              </a:ext>
            </a:extLst>
          </p:cNvPr>
          <p:cNvSpPr>
            <a:spLocks noGrp="1"/>
          </p:cNvSpPr>
          <p:nvPr>
            <p:ph idx="1"/>
          </p:nvPr>
        </p:nvSpPr>
        <p:spPr/>
        <p:txBody>
          <a:bodyPr/>
          <a:lstStyle/>
          <a:p>
            <a:r>
              <a:rPr lang="fr-FR" dirty="0"/>
              <a:t>Diabète</a:t>
            </a:r>
          </a:p>
          <a:p>
            <a:r>
              <a:rPr lang="fr-FR" dirty="0"/>
              <a:t>Augmentation du cholestérol</a:t>
            </a:r>
          </a:p>
          <a:p>
            <a:r>
              <a:rPr lang="fr-FR" dirty="0"/>
              <a:t>Augmentation de l’acide urique : goutte</a:t>
            </a:r>
          </a:p>
          <a:p>
            <a:r>
              <a:rPr lang="fr-FR" dirty="0"/>
              <a:t>Quels conseils d’alimentation peut-on donner aux PVVIH après 65 ans?</a:t>
            </a:r>
          </a:p>
        </p:txBody>
      </p:sp>
    </p:spTree>
    <p:extLst>
      <p:ext uri="{BB962C8B-B14F-4D97-AF65-F5344CB8AC3E}">
        <p14:creationId xmlns:p14="http://schemas.microsoft.com/office/powerpoint/2010/main" val="2669168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06A5F-B84A-8147-68A1-CD9ADE07BFB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F380433-4B48-F751-A230-C5B7A6510DF4}"/>
              </a:ext>
            </a:extLst>
          </p:cNvPr>
          <p:cNvSpPr>
            <a:spLocks noGrp="1"/>
          </p:cNvSpPr>
          <p:nvPr>
            <p:ph type="title"/>
          </p:nvPr>
        </p:nvSpPr>
        <p:spPr/>
        <p:txBody>
          <a:bodyPr/>
          <a:lstStyle/>
          <a:p>
            <a:r>
              <a:rPr lang="fr-FR" dirty="0"/>
              <a:t>Comorbidités</a:t>
            </a:r>
          </a:p>
        </p:txBody>
      </p:sp>
      <p:sp>
        <p:nvSpPr>
          <p:cNvPr id="5" name="Espace réservé du contenu 4">
            <a:extLst>
              <a:ext uri="{FF2B5EF4-FFF2-40B4-BE49-F238E27FC236}">
                <a16:creationId xmlns:a16="http://schemas.microsoft.com/office/drawing/2014/main" id="{74DA6604-61E6-0F07-2087-9B0C6A6E6614}"/>
              </a:ext>
            </a:extLst>
          </p:cNvPr>
          <p:cNvSpPr>
            <a:spLocks noGrp="1"/>
          </p:cNvSpPr>
          <p:nvPr>
            <p:ph idx="1"/>
          </p:nvPr>
        </p:nvSpPr>
        <p:spPr>
          <a:xfrm>
            <a:off x="335360" y="2451849"/>
            <a:ext cx="5376597" cy="3939715"/>
          </a:xfrm>
        </p:spPr>
        <p:txBody>
          <a:bodyPr/>
          <a:lstStyle/>
          <a:p>
            <a:r>
              <a:rPr lang="fr-FR" sz="1867" dirty="0"/>
              <a:t>En prévention primaire, chez les sujets à haut risque et à très haut risque de maladie cardiovasculaire : </a:t>
            </a:r>
          </a:p>
          <a:p>
            <a:pPr lvl="1"/>
            <a:r>
              <a:rPr lang="fr-FR" sz="1600" dirty="0"/>
              <a:t>Dans un 1</a:t>
            </a:r>
            <a:r>
              <a:rPr lang="fr-FR" sz="1600" baseline="30000" dirty="0"/>
              <a:t>er</a:t>
            </a:r>
            <a:r>
              <a:rPr lang="fr-FR" sz="1600" dirty="0"/>
              <a:t> temps, l’objectif de cholestérol LDL doit être &lt; 1 g/L (2,6 mmol/L) avec une réduction ≥ 50 % du cholestérol LDL basal en association avec le contrôle des autres facteurs de risque cardiovasculaire </a:t>
            </a:r>
          </a:p>
          <a:p>
            <a:pPr lvl="1"/>
            <a:r>
              <a:rPr lang="fr-FR" sz="1600" dirty="0"/>
              <a:t>Dans un 2</a:t>
            </a:r>
            <a:r>
              <a:rPr lang="fr-FR" sz="1600" baseline="30000" dirty="0"/>
              <a:t>d</a:t>
            </a:r>
            <a:r>
              <a:rPr lang="fr-FR" sz="1600" dirty="0"/>
              <a:t> temps, si malgré la prise en charge, le risque de maladie cardiovasculaire n’est pas réduit, l’objectif du cholestérol LDL sera porté à &lt; 0,7 g/L (1,8 mmol/L) pour les personnes à haut risque et à &lt; 0,55 g/L (1,4 mmol/L) pour les personnes à très haut risque de maladie cardiovasculaire à 10 ans</a:t>
            </a:r>
          </a:p>
          <a:p>
            <a:endParaRPr lang="fr-FR" sz="1867" dirty="0"/>
          </a:p>
          <a:p>
            <a:endParaRPr lang="fr-FR" sz="1867" dirty="0"/>
          </a:p>
        </p:txBody>
      </p:sp>
      <p:sp>
        <p:nvSpPr>
          <p:cNvPr id="6" name="Espace réservé du texte 5">
            <a:extLst>
              <a:ext uri="{FF2B5EF4-FFF2-40B4-BE49-F238E27FC236}">
                <a16:creationId xmlns:a16="http://schemas.microsoft.com/office/drawing/2014/main" id="{71ECA93F-286A-729E-9D6B-CB0E83CFB805}"/>
              </a:ext>
            </a:extLst>
          </p:cNvPr>
          <p:cNvSpPr>
            <a:spLocks noGrp="1"/>
          </p:cNvSpPr>
          <p:nvPr>
            <p:ph type="body" sz="quarter" idx="14"/>
          </p:nvPr>
        </p:nvSpPr>
        <p:spPr>
          <a:xfrm>
            <a:off x="335360" y="1220755"/>
            <a:ext cx="11458368" cy="1140205"/>
          </a:xfrm>
        </p:spPr>
        <p:txBody>
          <a:bodyPr/>
          <a:lstStyle/>
          <a:p>
            <a:r>
              <a:rPr lang="fr-FR" sz="2667" dirty="0"/>
              <a:t>Dyslipidémies </a:t>
            </a:r>
            <a:br>
              <a:rPr lang="fr-FR" sz="2667" i="1" dirty="0"/>
            </a:br>
            <a:r>
              <a:rPr lang="fr-FR" sz="2133" b="0" i="1" dirty="0"/>
              <a:t>Objectifs thérapeutiques du cholestérol LDL en fonction de l’évaluation du risque de maladie cardiovasculaire selon l’équation SCORE2 (prévention primaire)</a:t>
            </a:r>
            <a:endParaRPr lang="fr-FR" b="0" i="1" dirty="0"/>
          </a:p>
        </p:txBody>
      </p:sp>
      <p:sp>
        <p:nvSpPr>
          <p:cNvPr id="8" name="Espace réservé du contenu 2">
            <a:extLst>
              <a:ext uri="{FF2B5EF4-FFF2-40B4-BE49-F238E27FC236}">
                <a16:creationId xmlns:a16="http://schemas.microsoft.com/office/drawing/2014/main" id="{AD1AEE3B-026C-0740-2D03-597A77B2D7F6}"/>
              </a:ext>
            </a:extLst>
          </p:cNvPr>
          <p:cNvSpPr txBox="1">
            <a:spLocks/>
          </p:cNvSpPr>
          <p:nvPr/>
        </p:nvSpPr>
        <p:spPr>
          <a:xfrm>
            <a:off x="335360" y="3643739"/>
            <a:ext cx="5376597" cy="2377549"/>
          </a:xfrm>
          <a:prstGeom prst="rect">
            <a:avLst/>
          </a:prstGeom>
        </p:spPr>
        <p:txBody>
          <a:bodyPr/>
          <a:lstStyle>
            <a:lvl1pPr marL="257175" indent="-257175" algn="l" rtl="0" eaLnBrk="0" fontAlgn="base" hangingPunct="0">
              <a:spcBef>
                <a:spcPct val="20000"/>
              </a:spcBef>
              <a:spcAft>
                <a:spcPct val="0"/>
              </a:spcAft>
              <a:buClr>
                <a:srgbClr val="EC667F"/>
              </a:buClr>
              <a:buSzPct val="140000"/>
              <a:buFont typeface="Arial" panose="020B0604020202020204" pitchFamily="34" charset="0"/>
              <a:buChar char="•"/>
              <a:defRPr>
                <a:solidFill>
                  <a:schemeClr val="tx1"/>
                </a:solidFill>
                <a:latin typeface="+mn-lt"/>
                <a:ea typeface="+mn-ea"/>
                <a:cs typeface="+mn-cs"/>
              </a:defRPr>
            </a:lvl1pPr>
            <a:lvl2pPr marL="557213" indent="-214313" algn="l" rtl="0" eaLnBrk="0" fontAlgn="base" hangingPunct="0">
              <a:spcBef>
                <a:spcPct val="20000"/>
              </a:spcBef>
              <a:spcAft>
                <a:spcPct val="0"/>
              </a:spcAft>
              <a:buClr>
                <a:srgbClr val="EC667F"/>
              </a:buClr>
              <a:buFont typeface="Arial" panose="020B0604020202020204" pitchFamily="34" charset="0"/>
              <a:buChar char="•"/>
              <a:defRPr sz="1200">
                <a:solidFill>
                  <a:schemeClr val="tx1"/>
                </a:solidFill>
                <a:latin typeface="+mn-lt"/>
                <a:ea typeface="+mn-ea"/>
              </a:defRPr>
            </a:lvl2pPr>
            <a:lvl3pPr marL="857250" indent="-171450" algn="l" rtl="0" eaLnBrk="0" fontAlgn="base" hangingPunct="0">
              <a:spcBef>
                <a:spcPct val="20000"/>
              </a:spcBef>
              <a:spcAft>
                <a:spcPct val="0"/>
              </a:spcAft>
              <a:buClr>
                <a:srgbClr val="EC667F"/>
              </a:buClr>
              <a:buFont typeface="Arial" panose="020B0604020202020204" pitchFamily="34" charset="0"/>
              <a:buChar char="•"/>
              <a:defRPr sz="1200">
                <a:solidFill>
                  <a:schemeClr val="tx1"/>
                </a:solidFill>
                <a:latin typeface="+mn-lt"/>
                <a:ea typeface="Geneva" charset="-128"/>
                <a:cs typeface="Geneva" charset="-128"/>
              </a:defRPr>
            </a:lvl3pPr>
            <a:lvl4pPr marL="1200150" indent="-171450" algn="l" rtl="0" eaLnBrk="0" fontAlgn="base" hangingPunct="0">
              <a:spcBef>
                <a:spcPct val="20000"/>
              </a:spcBef>
              <a:spcAft>
                <a:spcPct val="0"/>
              </a:spcAft>
              <a:defRPr sz="1500">
                <a:solidFill>
                  <a:schemeClr val="tx1"/>
                </a:solidFill>
                <a:latin typeface="+mn-lt"/>
                <a:ea typeface="Geneva" charset="-128"/>
              </a:defRPr>
            </a:lvl4pPr>
            <a:lvl5pPr marL="1543050" indent="-171450" algn="l" rtl="0" eaLnBrk="0" fontAlgn="base" hangingPunct="0">
              <a:spcBef>
                <a:spcPct val="20000"/>
              </a:spcBef>
              <a:spcAft>
                <a:spcPct val="0"/>
              </a:spcAft>
              <a:buChar char="»"/>
              <a:defRPr sz="1500">
                <a:solidFill>
                  <a:schemeClr val="tx1"/>
                </a:solidFill>
                <a:latin typeface="+mn-lt"/>
                <a:ea typeface="ＭＳ Ｐゴシック" charset="-128"/>
                <a:cs typeface="ＭＳ Ｐゴシック" charset="-128"/>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a:lstStyle>
          <a:p>
            <a:pPr marL="0" indent="0">
              <a:buNone/>
            </a:pPr>
            <a:endParaRPr lang="fr-FR" sz="2400" kern="0" dirty="0"/>
          </a:p>
        </p:txBody>
      </p:sp>
      <p:grpSp>
        <p:nvGrpSpPr>
          <p:cNvPr id="46" name="Groupe 45">
            <a:extLst>
              <a:ext uri="{FF2B5EF4-FFF2-40B4-BE49-F238E27FC236}">
                <a16:creationId xmlns:a16="http://schemas.microsoft.com/office/drawing/2014/main" id="{A71A2FB1-823E-BDDD-4A13-D070A695B8F4}"/>
              </a:ext>
            </a:extLst>
          </p:cNvPr>
          <p:cNvGrpSpPr/>
          <p:nvPr/>
        </p:nvGrpSpPr>
        <p:grpSpPr>
          <a:xfrm>
            <a:off x="5814785" y="2518280"/>
            <a:ext cx="6291367" cy="3753736"/>
            <a:chOff x="4361088" y="1888710"/>
            <a:chExt cx="4718525" cy="2815302"/>
          </a:xfrm>
        </p:grpSpPr>
        <p:sp>
          <p:nvSpPr>
            <p:cNvPr id="10" name="ZoneTexte 9">
              <a:extLst>
                <a:ext uri="{FF2B5EF4-FFF2-40B4-BE49-F238E27FC236}">
                  <a16:creationId xmlns:a16="http://schemas.microsoft.com/office/drawing/2014/main" id="{FFBD368D-0FA5-AB06-4CAB-0FA2E79203D2}"/>
                </a:ext>
              </a:extLst>
            </p:cNvPr>
            <p:cNvSpPr txBox="1"/>
            <p:nvPr/>
          </p:nvSpPr>
          <p:spPr>
            <a:xfrm>
              <a:off x="4361088" y="1888710"/>
              <a:ext cx="1519324" cy="433147"/>
            </a:xfrm>
            <a:prstGeom prst="roundRect">
              <a:avLst>
                <a:gd name="adj" fmla="val 11067"/>
              </a:avLst>
            </a:prstGeom>
            <a:noFill/>
            <a:ln>
              <a:solidFill>
                <a:srgbClr val="0092D2"/>
              </a:solidFill>
            </a:ln>
          </p:spPr>
          <p:txBody>
            <a:bodyPr wrap="square" lIns="48000" tIns="24000" rIns="48000" bIns="24000">
              <a:spAutoFit/>
            </a:bodyPr>
            <a:lstStyle/>
            <a:p>
              <a:pPr algn="ctr"/>
              <a:r>
                <a:rPr lang="fr-FR" sz="800" b="1" dirty="0"/>
                <a:t>Risque bas à modéré</a:t>
              </a:r>
            </a:p>
            <a:p>
              <a:pPr algn="ctr"/>
              <a:r>
                <a:rPr lang="fr-FR" sz="800" dirty="0"/>
                <a:t>&lt; 50 ans : &lt; 2,5 %</a:t>
              </a:r>
            </a:p>
            <a:p>
              <a:pPr algn="ctr"/>
              <a:r>
                <a:rPr lang="fr-FR" sz="800" dirty="0"/>
                <a:t>50-69 ans : &lt; 5 %</a:t>
              </a:r>
            </a:p>
            <a:p>
              <a:pPr algn="ctr"/>
              <a:r>
                <a:rPr lang="fr-FR" sz="800" dirty="0">
                  <a:latin typeface="Arial" panose="020B0604020202020204" pitchFamily="34" charset="0"/>
                  <a:cs typeface="Arial" panose="020B0604020202020204" pitchFamily="34" charset="0"/>
                </a:rPr>
                <a:t>≥ </a:t>
              </a:r>
              <a:r>
                <a:rPr lang="fr-FR" sz="800" dirty="0"/>
                <a:t>70 ans : &lt; 7,5 %</a:t>
              </a:r>
            </a:p>
          </p:txBody>
        </p:sp>
        <p:sp>
          <p:nvSpPr>
            <p:cNvPr id="11" name="ZoneTexte 10">
              <a:extLst>
                <a:ext uri="{FF2B5EF4-FFF2-40B4-BE49-F238E27FC236}">
                  <a16:creationId xmlns:a16="http://schemas.microsoft.com/office/drawing/2014/main" id="{1DAFE18A-5EE5-D86D-9D97-FFD59DAF26A9}"/>
                </a:ext>
              </a:extLst>
            </p:cNvPr>
            <p:cNvSpPr txBox="1"/>
            <p:nvPr/>
          </p:nvSpPr>
          <p:spPr>
            <a:xfrm>
              <a:off x="5991962" y="1888710"/>
              <a:ext cx="1336947" cy="433147"/>
            </a:xfrm>
            <a:prstGeom prst="roundRect">
              <a:avLst>
                <a:gd name="adj" fmla="val 11067"/>
              </a:avLst>
            </a:prstGeom>
            <a:noFill/>
            <a:ln>
              <a:solidFill>
                <a:srgbClr val="0092D2"/>
              </a:solidFill>
            </a:ln>
          </p:spPr>
          <p:txBody>
            <a:bodyPr wrap="square" lIns="48000" tIns="24000" rIns="48000" bIns="24000">
              <a:spAutoFit/>
            </a:bodyPr>
            <a:lstStyle/>
            <a:p>
              <a:pPr algn="ctr"/>
              <a:r>
                <a:rPr lang="fr-FR" sz="800" b="1" dirty="0"/>
                <a:t>Risque élevé</a:t>
              </a:r>
            </a:p>
            <a:p>
              <a:pPr algn="ctr"/>
              <a:r>
                <a:rPr lang="fr-FR" sz="800" dirty="0"/>
                <a:t>&lt; 50 ans : 2,5-7,5 %</a:t>
              </a:r>
            </a:p>
            <a:p>
              <a:pPr algn="ctr"/>
              <a:r>
                <a:rPr lang="fr-FR" sz="800" dirty="0"/>
                <a:t>50-69 ans : 5-10 %</a:t>
              </a:r>
            </a:p>
            <a:p>
              <a:pPr algn="ctr"/>
              <a:r>
                <a:rPr lang="fr-FR" sz="800" dirty="0">
                  <a:latin typeface="Arial" panose="020B0604020202020204" pitchFamily="34" charset="0"/>
                  <a:cs typeface="Arial" panose="020B0604020202020204" pitchFamily="34" charset="0"/>
                </a:rPr>
                <a:t>≥ </a:t>
              </a:r>
              <a:r>
                <a:rPr lang="fr-FR" sz="800" dirty="0"/>
                <a:t>70 ans : 7,5-15%</a:t>
              </a:r>
            </a:p>
          </p:txBody>
        </p:sp>
        <p:sp>
          <p:nvSpPr>
            <p:cNvPr id="12" name="ZoneTexte 11">
              <a:extLst>
                <a:ext uri="{FF2B5EF4-FFF2-40B4-BE49-F238E27FC236}">
                  <a16:creationId xmlns:a16="http://schemas.microsoft.com/office/drawing/2014/main" id="{B249E942-FD33-20AA-79C2-8F7627A24C18}"/>
                </a:ext>
              </a:extLst>
            </p:cNvPr>
            <p:cNvSpPr txBox="1"/>
            <p:nvPr/>
          </p:nvSpPr>
          <p:spPr>
            <a:xfrm>
              <a:off x="7508347" y="1888710"/>
              <a:ext cx="1336947" cy="433147"/>
            </a:xfrm>
            <a:prstGeom prst="roundRect">
              <a:avLst>
                <a:gd name="adj" fmla="val 11067"/>
              </a:avLst>
            </a:prstGeom>
            <a:noFill/>
            <a:ln>
              <a:solidFill>
                <a:srgbClr val="0092D2"/>
              </a:solidFill>
            </a:ln>
          </p:spPr>
          <p:txBody>
            <a:bodyPr wrap="square" lIns="48000" tIns="24000" rIns="48000" bIns="24000">
              <a:spAutoFit/>
            </a:bodyPr>
            <a:lstStyle/>
            <a:p>
              <a:pPr algn="ctr"/>
              <a:r>
                <a:rPr lang="fr-FR" sz="800" b="1" dirty="0"/>
                <a:t>Risque très élevé</a:t>
              </a:r>
            </a:p>
            <a:p>
              <a:pPr algn="ctr"/>
              <a:r>
                <a:rPr lang="fr-FR" sz="800" dirty="0"/>
                <a:t>&lt; 50 ans : </a:t>
              </a:r>
              <a:r>
                <a:rPr lang="fr-FR" sz="800" dirty="0">
                  <a:latin typeface="Arial" panose="020B0604020202020204" pitchFamily="34" charset="0"/>
                  <a:cs typeface="Arial" panose="020B0604020202020204" pitchFamily="34" charset="0"/>
                </a:rPr>
                <a:t>≥</a:t>
              </a:r>
              <a:r>
                <a:rPr lang="fr-FR" sz="800" dirty="0"/>
                <a:t> 7,5 %</a:t>
              </a:r>
            </a:p>
            <a:p>
              <a:pPr algn="ctr"/>
              <a:r>
                <a:rPr lang="fr-FR" sz="800" dirty="0"/>
                <a:t>50-69 ans : </a:t>
              </a:r>
              <a:r>
                <a:rPr lang="fr-FR" sz="800" dirty="0">
                  <a:latin typeface="Arial" panose="020B0604020202020204" pitchFamily="34" charset="0"/>
                  <a:cs typeface="Arial" panose="020B0604020202020204" pitchFamily="34" charset="0"/>
                </a:rPr>
                <a:t>≥</a:t>
              </a:r>
              <a:r>
                <a:rPr lang="fr-FR" sz="800" dirty="0"/>
                <a:t> 10 %</a:t>
              </a:r>
            </a:p>
            <a:p>
              <a:pPr algn="ctr"/>
              <a:r>
                <a:rPr lang="fr-FR" sz="800" dirty="0">
                  <a:latin typeface="Arial" panose="020B0604020202020204" pitchFamily="34" charset="0"/>
                  <a:cs typeface="Arial" panose="020B0604020202020204" pitchFamily="34" charset="0"/>
                </a:rPr>
                <a:t>≥ </a:t>
              </a:r>
              <a:r>
                <a:rPr lang="fr-FR" sz="800" dirty="0"/>
                <a:t>70 ans : </a:t>
              </a:r>
              <a:r>
                <a:rPr lang="fr-FR" sz="800" dirty="0">
                  <a:latin typeface="Arial" panose="020B0604020202020204" pitchFamily="34" charset="0"/>
                  <a:cs typeface="Arial" panose="020B0604020202020204" pitchFamily="34" charset="0"/>
                </a:rPr>
                <a:t>≥</a:t>
              </a:r>
              <a:r>
                <a:rPr lang="fr-FR" sz="800" dirty="0"/>
                <a:t> 15 %</a:t>
              </a:r>
            </a:p>
          </p:txBody>
        </p:sp>
        <p:sp>
          <p:nvSpPr>
            <p:cNvPr id="13" name="ZoneTexte 12">
              <a:extLst>
                <a:ext uri="{FF2B5EF4-FFF2-40B4-BE49-F238E27FC236}">
                  <a16:creationId xmlns:a16="http://schemas.microsoft.com/office/drawing/2014/main" id="{4722F922-BE76-5B00-E040-576E68667242}"/>
                </a:ext>
              </a:extLst>
            </p:cNvPr>
            <p:cNvSpPr txBox="1"/>
            <p:nvPr/>
          </p:nvSpPr>
          <p:spPr>
            <a:xfrm>
              <a:off x="4361088" y="2483313"/>
              <a:ext cx="1519324" cy="334564"/>
            </a:xfrm>
            <a:prstGeom prst="roundRect">
              <a:avLst>
                <a:gd name="adj" fmla="val 11067"/>
              </a:avLst>
            </a:prstGeom>
            <a:noFill/>
            <a:ln>
              <a:solidFill>
                <a:schemeClr val="tx1"/>
              </a:solidFill>
            </a:ln>
          </p:spPr>
          <p:txBody>
            <a:bodyPr wrap="square" lIns="48000" tIns="24000" rIns="48000" bIns="24000">
              <a:spAutoFit/>
            </a:bodyPr>
            <a:lstStyle/>
            <a:p>
              <a:pPr algn="ctr"/>
              <a:r>
                <a:rPr lang="fr-FR" sz="800" b="1" dirty="0"/>
                <a:t>Suivi </a:t>
              </a:r>
              <a:r>
                <a:rPr lang="fr-FR" sz="800" dirty="0"/>
                <a:t>des facteurs de risque </a:t>
              </a:r>
              <a:br>
                <a:rPr lang="fr-FR" sz="800" dirty="0"/>
              </a:br>
              <a:r>
                <a:rPr lang="fr-FR" sz="800" dirty="0"/>
                <a:t>Incitation à l'exercice physique régulier </a:t>
              </a:r>
              <a:br>
                <a:rPr lang="fr-FR" sz="800" dirty="0"/>
              </a:br>
              <a:r>
                <a:rPr lang="fr-FR" sz="800" dirty="0"/>
                <a:t>Évaluation diététique</a:t>
              </a:r>
            </a:p>
          </p:txBody>
        </p:sp>
        <p:sp>
          <p:nvSpPr>
            <p:cNvPr id="14" name="ZoneTexte 13">
              <a:extLst>
                <a:ext uri="{FF2B5EF4-FFF2-40B4-BE49-F238E27FC236}">
                  <a16:creationId xmlns:a16="http://schemas.microsoft.com/office/drawing/2014/main" id="{B03BA860-4DE7-770B-5ECA-14EADCB2F8F0}"/>
                </a:ext>
              </a:extLst>
            </p:cNvPr>
            <p:cNvSpPr txBox="1"/>
            <p:nvPr/>
          </p:nvSpPr>
          <p:spPr>
            <a:xfrm>
              <a:off x="6436814" y="2483313"/>
              <a:ext cx="1975665" cy="334564"/>
            </a:xfrm>
            <a:prstGeom prst="roundRect">
              <a:avLst>
                <a:gd name="adj" fmla="val 11067"/>
              </a:avLst>
            </a:prstGeom>
            <a:noFill/>
            <a:ln>
              <a:solidFill>
                <a:schemeClr val="tx1"/>
              </a:solidFill>
            </a:ln>
          </p:spPr>
          <p:txBody>
            <a:bodyPr wrap="square" lIns="48000" tIns="24000" rIns="48000" bIns="24000">
              <a:spAutoFit/>
            </a:bodyPr>
            <a:lstStyle/>
            <a:p>
              <a:pPr algn="ctr"/>
              <a:r>
                <a:rPr lang="fr-FR" sz="800" b="1" dirty="0"/>
                <a:t>Contrôle </a:t>
              </a:r>
              <a:r>
                <a:rPr lang="fr-FR" sz="800" dirty="0"/>
                <a:t>des facteurs de risque</a:t>
              </a:r>
            </a:p>
            <a:p>
              <a:pPr algn="ctr"/>
              <a:r>
                <a:rPr lang="fr-FR" sz="800" dirty="0"/>
                <a:t>Incitation à l'exercice physique régulier</a:t>
              </a:r>
            </a:p>
            <a:p>
              <a:pPr algn="ctr"/>
              <a:r>
                <a:rPr lang="fr-FR" sz="800" dirty="0"/>
                <a:t>Évaluation diététique</a:t>
              </a:r>
            </a:p>
          </p:txBody>
        </p:sp>
        <p:sp>
          <p:nvSpPr>
            <p:cNvPr id="15" name="ZoneTexte 14">
              <a:extLst>
                <a:ext uri="{FF2B5EF4-FFF2-40B4-BE49-F238E27FC236}">
                  <a16:creationId xmlns:a16="http://schemas.microsoft.com/office/drawing/2014/main" id="{AD496655-3FD8-FF49-E177-6AD599D47973}"/>
                </a:ext>
              </a:extLst>
            </p:cNvPr>
            <p:cNvSpPr txBox="1"/>
            <p:nvPr/>
          </p:nvSpPr>
          <p:spPr>
            <a:xfrm>
              <a:off x="6436814" y="3774202"/>
              <a:ext cx="2082837" cy="235980"/>
            </a:xfrm>
            <a:prstGeom prst="roundRect">
              <a:avLst>
                <a:gd name="adj" fmla="val 11067"/>
              </a:avLst>
            </a:prstGeom>
            <a:noFill/>
            <a:ln>
              <a:solidFill>
                <a:srgbClr val="0092D2"/>
              </a:solidFill>
            </a:ln>
          </p:spPr>
          <p:txBody>
            <a:bodyPr wrap="square" lIns="48000" tIns="24000" rIns="48000" bIns="24000">
              <a:spAutoFit/>
            </a:bodyPr>
            <a:lstStyle/>
            <a:p>
              <a:pPr algn="ctr"/>
              <a:r>
                <a:rPr lang="fr-FR" sz="800" b="1" dirty="0"/>
                <a:t>Objectif thérapeutique spécifique</a:t>
              </a:r>
            </a:p>
            <a:p>
              <a:pPr algn="ctr"/>
              <a:r>
                <a:rPr lang="fr-FR" sz="800" dirty="0"/>
                <a:t>Cholestérol LDL &lt; 2,8 mmol/L (100 mg/L)</a:t>
              </a:r>
            </a:p>
          </p:txBody>
        </p:sp>
        <p:sp>
          <p:nvSpPr>
            <p:cNvPr id="16" name="ZoneTexte 15">
              <a:extLst>
                <a:ext uri="{FF2B5EF4-FFF2-40B4-BE49-F238E27FC236}">
                  <a16:creationId xmlns:a16="http://schemas.microsoft.com/office/drawing/2014/main" id="{0580499E-EBD3-8E47-A690-CDD9B9F25486}"/>
                </a:ext>
              </a:extLst>
            </p:cNvPr>
            <p:cNvSpPr txBox="1"/>
            <p:nvPr/>
          </p:nvSpPr>
          <p:spPr>
            <a:xfrm>
              <a:off x="4361088" y="3028386"/>
              <a:ext cx="1519324" cy="235980"/>
            </a:xfrm>
            <a:prstGeom prst="roundRect">
              <a:avLst>
                <a:gd name="adj" fmla="val 11067"/>
              </a:avLst>
            </a:prstGeom>
            <a:noFill/>
            <a:ln>
              <a:solidFill>
                <a:srgbClr val="0092D2"/>
              </a:solidFill>
            </a:ln>
          </p:spPr>
          <p:txBody>
            <a:bodyPr wrap="square" lIns="48000" tIns="24000" rIns="48000" bIns="24000">
              <a:spAutoFit/>
            </a:bodyPr>
            <a:lstStyle/>
            <a:p>
              <a:pPr algn="ctr"/>
              <a:r>
                <a:rPr lang="fr-FR" sz="800" b="1" dirty="0"/>
                <a:t>Pas d'objectif thérapeutique</a:t>
              </a:r>
            </a:p>
            <a:p>
              <a:pPr algn="ctr"/>
              <a:r>
                <a:rPr lang="fr-FR" sz="800" b="1" dirty="0"/>
                <a:t>spécifique</a:t>
              </a:r>
              <a:endParaRPr lang="fr-FR" sz="800" dirty="0"/>
            </a:p>
          </p:txBody>
        </p:sp>
        <p:sp>
          <p:nvSpPr>
            <p:cNvPr id="17" name="ZoneTexte 16">
              <a:extLst>
                <a:ext uri="{FF2B5EF4-FFF2-40B4-BE49-F238E27FC236}">
                  <a16:creationId xmlns:a16="http://schemas.microsoft.com/office/drawing/2014/main" id="{2BF9D664-A27A-3830-AC63-636C881C06F7}"/>
                </a:ext>
              </a:extLst>
            </p:cNvPr>
            <p:cNvSpPr txBox="1"/>
            <p:nvPr/>
          </p:nvSpPr>
          <p:spPr>
            <a:xfrm>
              <a:off x="5991962" y="2979332"/>
              <a:ext cx="1355472" cy="334564"/>
            </a:xfrm>
            <a:prstGeom prst="roundRect">
              <a:avLst>
                <a:gd name="adj" fmla="val 11067"/>
              </a:avLst>
            </a:prstGeom>
            <a:noFill/>
            <a:ln>
              <a:solidFill>
                <a:srgbClr val="0092D2"/>
              </a:solidFill>
            </a:ln>
          </p:spPr>
          <p:txBody>
            <a:bodyPr wrap="square" lIns="48000" tIns="24000" rIns="48000" bIns="24000">
              <a:spAutoFit/>
            </a:bodyPr>
            <a:lstStyle/>
            <a:p>
              <a:pPr algn="ctr"/>
              <a:r>
                <a:rPr lang="fr-FR" sz="800" b="1" dirty="0"/>
                <a:t>Réponse aux mesures générales</a:t>
              </a:r>
            </a:p>
            <a:p>
              <a:pPr algn="ctr"/>
              <a:r>
                <a:rPr lang="fr-FR" sz="800" b="1" dirty="0"/>
                <a:t>Profil patient</a:t>
              </a:r>
            </a:p>
            <a:p>
              <a:pPr algn="ctr"/>
              <a:r>
                <a:rPr lang="fr-FR" sz="800" b="1" dirty="0"/>
                <a:t>Choix du patient</a:t>
              </a:r>
              <a:endParaRPr lang="fr-FR" sz="800" dirty="0"/>
            </a:p>
          </p:txBody>
        </p:sp>
        <p:sp>
          <p:nvSpPr>
            <p:cNvPr id="18" name="ZoneTexte 17">
              <a:extLst>
                <a:ext uri="{FF2B5EF4-FFF2-40B4-BE49-F238E27FC236}">
                  <a16:creationId xmlns:a16="http://schemas.microsoft.com/office/drawing/2014/main" id="{9E69D7D8-D4BC-FD8D-5461-C06121E41E66}"/>
                </a:ext>
              </a:extLst>
            </p:cNvPr>
            <p:cNvSpPr txBox="1"/>
            <p:nvPr/>
          </p:nvSpPr>
          <p:spPr>
            <a:xfrm>
              <a:off x="5891249" y="4468032"/>
              <a:ext cx="1519324" cy="235980"/>
            </a:xfrm>
            <a:prstGeom prst="roundRect">
              <a:avLst>
                <a:gd name="adj" fmla="val 11067"/>
              </a:avLst>
            </a:prstGeom>
            <a:noFill/>
            <a:ln>
              <a:solidFill>
                <a:srgbClr val="0092D2"/>
              </a:solidFill>
            </a:ln>
          </p:spPr>
          <p:txBody>
            <a:bodyPr wrap="square" lIns="48000" tIns="24000" rIns="48000" bIns="24000">
              <a:spAutoFit/>
            </a:bodyPr>
            <a:lstStyle/>
            <a:p>
              <a:pPr algn="ctr"/>
              <a:r>
                <a:rPr lang="fr-FR" sz="800" b="1" dirty="0"/>
                <a:t>Objectif thérapeutique spécifique</a:t>
              </a:r>
            </a:p>
            <a:p>
              <a:pPr algn="ctr"/>
              <a:r>
                <a:rPr lang="fr-FR" sz="800" dirty="0"/>
                <a:t>Cholestérol LDL &lt; 1,8 mmol/L (70 mg/L)</a:t>
              </a:r>
            </a:p>
          </p:txBody>
        </p:sp>
        <p:sp>
          <p:nvSpPr>
            <p:cNvPr id="19" name="ZoneTexte 18">
              <a:extLst>
                <a:ext uri="{FF2B5EF4-FFF2-40B4-BE49-F238E27FC236}">
                  <a16:creationId xmlns:a16="http://schemas.microsoft.com/office/drawing/2014/main" id="{AC2BDEF8-D150-C694-2263-8B69F32D74D8}"/>
                </a:ext>
              </a:extLst>
            </p:cNvPr>
            <p:cNvSpPr txBox="1"/>
            <p:nvPr/>
          </p:nvSpPr>
          <p:spPr>
            <a:xfrm>
              <a:off x="7560289" y="4468032"/>
              <a:ext cx="1519324" cy="235980"/>
            </a:xfrm>
            <a:prstGeom prst="roundRect">
              <a:avLst>
                <a:gd name="adj" fmla="val 11067"/>
              </a:avLst>
            </a:prstGeom>
            <a:noFill/>
            <a:ln>
              <a:solidFill>
                <a:srgbClr val="0092D2"/>
              </a:solidFill>
            </a:ln>
          </p:spPr>
          <p:txBody>
            <a:bodyPr wrap="square" lIns="48000" tIns="24000" rIns="48000" bIns="24000">
              <a:spAutoFit/>
            </a:bodyPr>
            <a:lstStyle/>
            <a:p>
              <a:pPr algn="ctr"/>
              <a:r>
                <a:rPr lang="fr-FR" sz="800" b="1" dirty="0"/>
                <a:t>Objectif thérapeutique spécifique</a:t>
              </a:r>
            </a:p>
            <a:p>
              <a:pPr algn="ctr"/>
              <a:r>
                <a:rPr lang="fr-FR" sz="800" dirty="0"/>
                <a:t>Cholestérol LDL &lt; 1,4 mmol/L (55 mg/L)</a:t>
              </a:r>
            </a:p>
          </p:txBody>
        </p:sp>
        <p:sp>
          <p:nvSpPr>
            <p:cNvPr id="20" name="ZoneTexte 19">
              <a:extLst>
                <a:ext uri="{FF2B5EF4-FFF2-40B4-BE49-F238E27FC236}">
                  <a16:creationId xmlns:a16="http://schemas.microsoft.com/office/drawing/2014/main" id="{6012958C-6038-9FE5-705A-56CB7BE1AB92}"/>
                </a:ext>
              </a:extLst>
            </p:cNvPr>
            <p:cNvSpPr txBox="1"/>
            <p:nvPr/>
          </p:nvSpPr>
          <p:spPr>
            <a:xfrm>
              <a:off x="6436814" y="3475351"/>
              <a:ext cx="447243" cy="137396"/>
            </a:xfrm>
            <a:prstGeom prst="roundRect">
              <a:avLst>
                <a:gd name="adj" fmla="val 11067"/>
              </a:avLst>
            </a:prstGeom>
            <a:noFill/>
            <a:ln>
              <a:solidFill>
                <a:srgbClr val="FF5050"/>
              </a:solidFill>
            </a:ln>
          </p:spPr>
          <p:txBody>
            <a:bodyPr wrap="square" lIns="48000" tIns="24000" rIns="48000" bIns="24000">
              <a:spAutoFit/>
            </a:bodyPr>
            <a:lstStyle/>
            <a:p>
              <a:pPr algn="ctr"/>
              <a:r>
                <a:rPr lang="fr-FR" sz="800" b="1" dirty="0"/>
                <a:t>Étape 1</a:t>
              </a:r>
              <a:endParaRPr lang="fr-FR" sz="800" dirty="0"/>
            </a:p>
          </p:txBody>
        </p:sp>
        <p:sp>
          <p:nvSpPr>
            <p:cNvPr id="21" name="ZoneTexte 20">
              <a:extLst>
                <a:ext uri="{FF2B5EF4-FFF2-40B4-BE49-F238E27FC236}">
                  <a16:creationId xmlns:a16="http://schemas.microsoft.com/office/drawing/2014/main" id="{A0538347-586E-623C-9F05-80643B8A9324}"/>
                </a:ext>
              </a:extLst>
            </p:cNvPr>
            <p:cNvSpPr txBox="1"/>
            <p:nvPr/>
          </p:nvSpPr>
          <p:spPr>
            <a:xfrm>
              <a:off x="6436814" y="4171637"/>
              <a:ext cx="447243" cy="137396"/>
            </a:xfrm>
            <a:prstGeom prst="roundRect">
              <a:avLst>
                <a:gd name="adj" fmla="val 11067"/>
              </a:avLst>
            </a:prstGeom>
            <a:noFill/>
            <a:ln>
              <a:solidFill>
                <a:srgbClr val="FF5050"/>
              </a:solidFill>
            </a:ln>
          </p:spPr>
          <p:txBody>
            <a:bodyPr wrap="square" lIns="48000" tIns="24000" rIns="48000" bIns="24000">
              <a:spAutoFit/>
            </a:bodyPr>
            <a:lstStyle/>
            <a:p>
              <a:pPr algn="ctr"/>
              <a:r>
                <a:rPr lang="fr-FR" sz="800" b="1" dirty="0"/>
                <a:t>Étape 2</a:t>
              </a:r>
              <a:endParaRPr lang="fr-FR" sz="800" dirty="0"/>
            </a:p>
          </p:txBody>
        </p:sp>
        <p:cxnSp>
          <p:nvCxnSpPr>
            <p:cNvPr id="23" name="Connecteur droit avec flèche 22">
              <a:extLst>
                <a:ext uri="{FF2B5EF4-FFF2-40B4-BE49-F238E27FC236}">
                  <a16:creationId xmlns:a16="http://schemas.microsoft.com/office/drawing/2014/main" id="{D7DE9A04-4319-0DC6-FF32-8789E45E2A53}"/>
                </a:ext>
              </a:extLst>
            </p:cNvPr>
            <p:cNvCxnSpPr>
              <a:cxnSpLocks/>
              <a:stCxn id="10" idx="2"/>
              <a:endCxn id="13" idx="0"/>
            </p:cNvCxnSpPr>
            <p:nvPr/>
          </p:nvCxnSpPr>
          <p:spPr bwMode="auto">
            <a:xfrm>
              <a:off x="5120750" y="2321857"/>
              <a:ext cx="0" cy="1614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 name="Connecteur droit avec flèche 24">
              <a:extLst>
                <a:ext uri="{FF2B5EF4-FFF2-40B4-BE49-F238E27FC236}">
                  <a16:creationId xmlns:a16="http://schemas.microsoft.com/office/drawing/2014/main" id="{D02C9128-A5DA-D22A-2A9C-DC350AC5A0B9}"/>
                </a:ext>
              </a:extLst>
            </p:cNvPr>
            <p:cNvCxnSpPr>
              <a:stCxn id="13" idx="2"/>
              <a:endCxn id="16" idx="0"/>
            </p:cNvCxnSpPr>
            <p:nvPr/>
          </p:nvCxnSpPr>
          <p:spPr bwMode="auto">
            <a:xfrm>
              <a:off x="5120750" y="2817877"/>
              <a:ext cx="0" cy="21050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Connecteur droit avec flèche 26">
              <a:extLst>
                <a:ext uri="{FF2B5EF4-FFF2-40B4-BE49-F238E27FC236}">
                  <a16:creationId xmlns:a16="http://schemas.microsoft.com/office/drawing/2014/main" id="{F7F5F00A-52F4-4027-3296-AC6CB9E96F9A}"/>
                </a:ext>
              </a:extLst>
            </p:cNvPr>
            <p:cNvCxnSpPr>
              <a:cxnSpLocks/>
              <a:stCxn id="17" idx="1"/>
              <a:endCxn id="16" idx="3"/>
            </p:cNvCxnSpPr>
            <p:nvPr/>
          </p:nvCxnSpPr>
          <p:spPr bwMode="auto">
            <a:xfrm flipH="1" flipV="1">
              <a:off x="5880412" y="3146376"/>
              <a:ext cx="111550" cy="23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 name="Connecteur droit avec flèche 28">
              <a:extLst>
                <a:ext uri="{FF2B5EF4-FFF2-40B4-BE49-F238E27FC236}">
                  <a16:creationId xmlns:a16="http://schemas.microsoft.com/office/drawing/2014/main" id="{D18FA3D8-4005-27DD-0CC5-DF8396666190}"/>
                </a:ext>
              </a:extLst>
            </p:cNvPr>
            <p:cNvCxnSpPr>
              <a:cxnSpLocks/>
              <a:stCxn id="11" idx="2"/>
            </p:cNvCxnSpPr>
            <p:nvPr/>
          </p:nvCxnSpPr>
          <p:spPr bwMode="auto">
            <a:xfrm>
              <a:off x="6660436" y="2321857"/>
              <a:ext cx="0" cy="1614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 name="Connecteur droit avec flèche 30">
              <a:extLst>
                <a:ext uri="{FF2B5EF4-FFF2-40B4-BE49-F238E27FC236}">
                  <a16:creationId xmlns:a16="http://schemas.microsoft.com/office/drawing/2014/main" id="{4382A939-914B-28B0-1756-42D38B62BBC4}"/>
                </a:ext>
              </a:extLst>
            </p:cNvPr>
            <p:cNvCxnSpPr>
              <a:cxnSpLocks/>
            </p:cNvCxnSpPr>
            <p:nvPr/>
          </p:nvCxnSpPr>
          <p:spPr bwMode="auto">
            <a:xfrm>
              <a:off x="6650911" y="2817877"/>
              <a:ext cx="0" cy="16145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Connecteur droit avec flèche 31">
              <a:extLst>
                <a:ext uri="{FF2B5EF4-FFF2-40B4-BE49-F238E27FC236}">
                  <a16:creationId xmlns:a16="http://schemas.microsoft.com/office/drawing/2014/main" id="{39089C18-AEA3-9995-5213-C7AD432BAC80}"/>
                </a:ext>
              </a:extLst>
            </p:cNvPr>
            <p:cNvCxnSpPr>
              <a:cxnSpLocks/>
              <a:stCxn id="17" idx="2"/>
              <a:endCxn id="20" idx="0"/>
            </p:cNvCxnSpPr>
            <p:nvPr/>
          </p:nvCxnSpPr>
          <p:spPr bwMode="auto">
            <a:xfrm flipH="1">
              <a:off x="6660436" y="3313896"/>
              <a:ext cx="9262" cy="16145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5" name="Connecteur droit avec flèche 34">
              <a:extLst>
                <a:ext uri="{FF2B5EF4-FFF2-40B4-BE49-F238E27FC236}">
                  <a16:creationId xmlns:a16="http://schemas.microsoft.com/office/drawing/2014/main" id="{AF49083C-AF38-7F9B-E6B1-E6BB4480CE68}"/>
                </a:ext>
              </a:extLst>
            </p:cNvPr>
            <p:cNvCxnSpPr>
              <a:cxnSpLocks/>
            </p:cNvCxnSpPr>
            <p:nvPr/>
          </p:nvCxnSpPr>
          <p:spPr bwMode="auto">
            <a:xfrm>
              <a:off x="6660435" y="3612745"/>
              <a:ext cx="1" cy="16145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6" name="Connecteur droit avec flèche 35">
              <a:extLst>
                <a:ext uri="{FF2B5EF4-FFF2-40B4-BE49-F238E27FC236}">
                  <a16:creationId xmlns:a16="http://schemas.microsoft.com/office/drawing/2014/main" id="{9B5BF3F2-886C-4D95-FA9F-353549BB0474}"/>
                </a:ext>
              </a:extLst>
            </p:cNvPr>
            <p:cNvCxnSpPr>
              <a:cxnSpLocks/>
            </p:cNvCxnSpPr>
            <p:nvPr/>
          </p:nvCxnSpPr>
          <p:spPr bwMode="auto">
            <a:xfrm>
              <a:off x="6660435" y="4011729"/>
              <a:ext cx="1" cy="16145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Connecteur droit avec flèche 36">
              <a:extLst>
                <a:ext uri="{FF2B5EF4-FFF2-40B4-BE49-F238E27FC236}">
                  <a16:creationId xmlns:a16="http://schemas.microsoft.com/office/drawing/2014/main" id="{3E3ABAFA-1D6C-A911-9B87-53CB2ACB4F89}"/>
                </a:ext>
              </a:extLst>
            </p:cNvPr>
            <p:cNvCxnSpPr>
              <a:cxnSpLocks/>
            </p:cNvCxnSpPr>
            <p:nvPr/>
          </p:nvCxnSpPr>
          <p:spPr bwMode="auto">
            <a:xfrm>
              <a:off x="6657179" y="4309032"/>
              <a:ext cx="1" cy="16145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8" name="Connecteur droit avec flèche 37">
              <a:extLst>
                <a:ext uri="{FF2B5EF4-FFF2-40B4-BE49-F238E27FC236}">
                  <a16:creationId xmlns:a16="http://schemas.microsoft.com/office/drawing/2014/main" id="{2A9898A7-C0EE-2C6B-0832-5CE3A4587CBD}"/>
                </a:ext>
              </a:extLst>
            </p:cNvPr>
            <p:cNvCxnSpPr>
              <a:cxnSpLocks/>
              <a:endCxn id="19" idx="0"/>
            </p:cNvCxnSpPr>
            <p:nvPr/>
          </p:nvCxnSpPr>
          <p:spPr bwMode="auto">
            <a:xfrm>
              <a:off x="8319951" y="4010182"/>
              <a:ext cx="1" cy="45785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1" name="Connecteur droit avec flèche 40">
              <a:extLst>
                <a:ext uri="{FF2B5EF4-FFF2-40B4-BE49-F238E27FC236}">
                  <a16:creationId xmlns:a16="http://schemas.microsoft.com/office/drawing/2014/main" id="{D1765390-177C-4D23-614A-086DD42E7CDF}"/>
                </a:ext>
              </a:extLst>
            </p:cNvPr>
            <p:cNvCxnSpPr>
              <a:cxnSpLocks/>
            </p:cNvCxnSpPr>
            <p:nvPr/>
          </p:nvCxnSpPr>
          <p:spPr bwMode="auto">
            <a:xfrm>
              <a:off x="8326881" y="2321858"/>
              <a:ext cx="0" cy="14498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80657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86CA2-9235-DE97-136E-06CC904434B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76F8914-DA98-2C7F-5D9C-57FB38D81057}"/>
              </a:ext>
            </a:extLst>
          </p:cNvPr>
          <p:cNvSpPr>
            <a:spLocks noGrp="1"/>
          </p:cNvSpPr>
          <p:nvPr>
            <p:ph type="title"/>
          </p:nvPr>
        </p:nvSpPr>
        <p:spPr/>
        <p:txBody>
          <a:bodyPr/>
          <a:lstStyle/>
          <a:p>
            <a:r>
              <a:rPr lang="fr-FR" dirty="0"/>
              <a:t>Comorbidités</a:t>
            </a:r>
          </a:p>
        </p:txBody>
      </p:sp>
      <p:sp>
        <p:nvSpPr>
          <p:cNvPr id="3" name="Espace réservé du contenu 2">
            <a:extLst>
              <a:ext uri="{FF2B5EF4-FFF2-40B4-BE49-F238E27FC236}">
                <a16:creationId xmlns:a16="http://schemas.microsoft.com/office/drawing/2014/main" id="{52032583-8291-DAE5-E74A-B3A2D3D4384F}"/>
              </a:ext>
            </a:extLst>
          </p:cNvPr>
          <p:cNvSpPr>
            <a:spLocks noGrp="1"/>
          </p:cNvSpPr>
          <p:nvPr>
            <p:ph idx="1"/>
          </p:nvPr>
        </p:nvSpPr>
        <p:spPr>
          <a:xfrm>
            <a:off x="335360" y="5223070"/>
            <a:ext cx="11458368" cy="1134581"/>
          </a:xfrm>
        </p:spPr>
        <p:txBody>
          <a:bodyPr>
            <a:noAutofit/>
          </a:bodyPr>
          <a:lstStyle/>
          <a:p>
            <a:pPr marL="0" indent="0">
              <a:buNone/>
            </a:pPr>
            <a:r>
              <a:rPr lang="fr-FR" sz="1333" b="1" dirty="0">
                <a:solidFill>
                  <a:srgbClr val="000000"/>
                </a:solidFill>
              </a:rPr>
              <a:t>** Conditions de remboursement en France des anticorps anti-PCSK9 (évolocumab et alirocumab) :</a:t>
            </a:r>
          </a:p>
          <a:p>
            <a:pPr marL="431989" lvl="1"/>
            <a:r>
              <a:rPr lang="fr-FR" sz="1200" dirty="0">
                <a:solidFill>
                  <a:srgbClr val="000000"/>
                </a:solidFill>
              </a:rPr>
              <a:t>artérioscléreuse établie (IDM, AVC non hémorragique, AOMI symptomatique) (prévention secondaire) dont le cholestérol LDL n’est pas à l’objectif (≥ 0,7 g/L) sous dose maximale tolérée de statine et ézétimibe, ou intolérant à l’une de ces 2 classes ;</a:t>
            </a:r>
          </a:p>
          <a:p>
            <a:pPr marL="431989" lvl="1"/>
            <a:r>
              <a:rPr lang="fr-FR" sz="1200" dirty="0">
                <a:solidFill>
                  <a:srgbClr val="000000"/>
                </a:solidFill>
              </a:rPr>
              <a:t>patient adulte avec une hypercholestérolémie familiale hétérozygote à très haut risque cardiovasculaire, insuffisamment contrôlée par un traitement optimisé et nécessitant un traitement par aphérèse LDL (cholestérol LDL &gt; 2 g/L en prévention secondaire et cholestérol LDL &gt; 3 g/L en prévention primaire).</a:t>
            </a:r>
          </a:p>
        </p:txBody>
      </p:sp>
      <p:sp>
        <p:nvSpPr>
          <p:cNvPr id="4" name="ZoneTexte 3">
            <a:extLst>
              <a:ext uri="{FF2B5EF4-FFF2-40B4-BE49-F238E27FC236}">
                <a16:creationId xmlns:a16="http://schemas.microsoft.com/office/drawing/2014/main" id="{924D5354-7BC6-B391-7FD2-02644AE5A8EA}"/>
              </a:ext>
            </a:extLst>
          </p:cNvPr>
          <p:cNvSpPr txBox="1"/>
          <p:nvPr/>
        </p:nvSpPr>
        <p:spPr>
          <a:xfrm>
            <a:off x="2693413" y="1717384"/>
            <a:ext cx="6579558" cy="379656"/>
          </a:xfrm>
          <a:prstGeom prst="rect">
            <a:avLst/>
          </a:prstGeom>
          <a:noFill/>
        </p:spPr>
        <p:txBody>
          <a:bodyPr wrap="none" rtlCol="0">
            <a:spAutoFit/>
          </a:bodyPr>
          <a:lstStyle/>
          <a:p>
            <a:r>
              <a:rPr lang="fr-FR" sz="1867" b="1" dirty="0"/>
              <a:t>Quelle stratégie pour atteindre les objectifs du cholestérol LDL  ?</a:t>
            </a:r>
          </a:p>
        </p:txBody>
      </p:sp>
      <p:graphicFrame>
        <p:nvGraphicFramePr>
          <p:cNvPr id="7" name="Tableau 6">
            <a:extLst>
              <a:ext uri="{FF2B5EF4-FFF2-40B4-BE49-F238E27FC236}">
                <a16:creationId xmlns:a16="http://schemas.microsoft.com/office/drawing/2014/main" id="{8797A01F-1481-4B64-4C4A-F9F7780D45D9}"/>
              </a:ext>
            </a:extLst>
          </p:cNvPr>
          <p:cNvGraphicFramePr>
            <a:graphicFrameLocks noGrp="1"/>
          </p:cNvGraphicFramePr>
          <p:nvPr/>
        </p:nvGraphicFramePr>
        <p:xfrm>
          <a:off x="665419" y="2231531"/>
          <a:ext cx="11018440" cy="2666540"/>
        </p:xfrm>
        <a:graphic>
          <a:graphicData uri="http://schemas.openxmlformats.org/drawingml/2006/table">
            <a:tbl>
              <a:tblPr>
                <a:tableStyleId>{5C22544A-7EE6-4342-B048-85BDC9FD1C3A}</a:tableStyleId>
              </a:tblPr>
              <a:tblGrid>
                <a:gridCol w="4485521">
                  <a:extLst>
                    <a:ext uri="{9D8B030D-6E8A-4147-A177-3AD203B41FA5}">
                      <a16:colId xmlns:a16="http://schemas.microsoft.com/office/drawing/2014/main" val="2901995635"/>
                    </a:ext>
                  </a:extLst>
                </a:gridCol>
                <a:gridCol w="2453752">
                  <a:extLst>
                    <a:ext uri="{9D8B030D-6E8A-4147-A177-3AD203B41FA5}">
                      <a16:colId xmlns:a16="http://schemas.microsoft.com/office/drawing/2014/main" val="3096757982"/>
                    </a:ext>
                  </a:extLst>
                </a:gridCol>
                <a:gridCol w="4079167">
                  <a:extLst>
                    <a:ext uri="{9D8B030D-6E8A-4147-A177-3AD203B41FA5}">
                      <a16:colId xmlns:a16="http://schemas.microsoft.com/office/drawing/2014/main" val="679615249"/>
                    </a:ext>
                  </a:extLst>
                </a:gridCol>
              </a:tblGrid>
              <a:tr h="502433">
                <a:tc>
                  <a:txBody>
                    <a:bodyPr/>
                    <a:lstStyle/>
                    <a:p>
                      <a:pPr algn="l" fontAlgn="b"/>
                      <a:r>
                        <a:rPr lang="fr-FR" sz="1500" b="1" u="none" strike="noStrike" dirty="0">
                          <a:solidFill>
                            <a:schemeClr val="bg1"/>
                          </a:solidFill>
                          <a:effectLst/>
                        </a:rPr>
                        <a:t>Stratégie</a:t>
                      </a:r>
                      <a:endParaRPr lang="fr-FR" sz="1500" b="1" i="0" u="none" strike="noStrike" dirty="0">
                        <a:solidFill>
                          <a:schemeClr val="bg1"/>
                        </a:solidFill>
                        <a:effectLst/>
                        <a:latin typeface="Aptos Narrow" panose="020B0004020202020204" pitchFamily="34"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3E6BB1"/>
                    </a:solidFill>
                  </a:tcPr>
                </a:tc>
                <a:tc>
                  <a:txBody>
                    <a:bodyPr/>
                    <a:lstStyle/>
                    <a:p>
                      <a:pPr marL="0" marR="0" indent="0" algn="ctr" defTabSz="342900" rtl="0" eaLnBrk="1" fontAlgn="b" latinLnBrk="0" hangingPunct="1">
                        <a:lnSpc>
                          <a:spcPct val="100000"/>
                        </a:lnSpc>
                        <a:spcBef>
                          <a:spcPts val="0"/>
                        </a:spcBef>
                        <a:spcAft>
                          <a:spcPts val="0"/>
                        </a:spcAft>
                        <a:buClrTx/>
                        <a:buSzTx/>
                        <a:buFontTx/>
                        <a:buNone/>
                        <a:tabLst/>
                        <a:defRPr/>
                      </a:pPr>
                      <a:r>
                        <a:rPr lang="fr-FR" sz="1500" b="1" u="none" strike="noStrike" dirty="0">
                          <a:solidFill>
                            <a:schemeClr val="bg1"/>
                          </a:solidFill>
                          <a:effectLst/>
                        </a:rPr>
                        <a:t>Baisse moyenne</a:t>
                      </a:r>
                      <a:br>
                        <a:rPr lang="fr-FR" sz="1500" b="1" u="none" strike="noStrike" dirty="0">
                          <a:solidFill>
                            <a:schemeClr val="bg1"/>
                          </a:solidFill>
                          <a:effectLst/>
                        </a:rPr>
                      </a:br>
                      <a:r>
                        <a:rPr lang="fr-FR" sz="1500" b="1" u="none" strike="noStrike" dirty="0">
                          <a:solidFill>
                            <a:schemeClr val="bg1"/>
                          </a:solidFill>
                          <a:effectLst/>
                        </a:rPr>
                        <a:t>du cholestérol LDL</a:t>
                      </a:r>
                      <a:endParaRPr lang="fr-FR" sz="1500" b="1" i="0" u="none" strike="noStrike" dirty="0">
                        <a:solidFill>
                          <a:schemeClr val="bg1"/>
                        </a:solidFill>
                        <a:effectLst/>
                        <a:latin typeface="Aptos Narrow" panose="020B0004020202020204" pitchFamily="34"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3E6BB1"/>
                    </a:solidFill>
                  </a:tcPr>
                </a:tc>
                <a:tc>
                  <a:txBody>
                    <a:bodyPr/>
                    <a:lstStyle/>
                    <a:p>
                      <a:pPr algn="ctr" fontAlgn="b"/>
                      <a:r>
                        <a:rPr lang="fr-FR" sz="1500" b="1" u="none" strike="noStrike" dirty="0">
                          <a:solidFill>
                            <a:schemeClr val="bg1"/>
                          </a:solidFill>
                          <a:effectLst/>
                        </a:rPr>
                        <a:t>Molécules</a:t>
                      </a:r>
                      <a:endParaRPr lang="fr-FR" sz="1500" b="1" i="0" u="none" strike="noStrike" dirty="0">
                        <a:solidFill>
                          <a:schemeClr val="bg1"/>
                        </a:solidFill>
                        <a:effectLst/>
                        <a:latin typeface="Aptos Narrow" panose="020B0004020202020204" pitchFamily="34" charset="0"/>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3E6BB1"/>
                    </a:solidFill>
                  </a:tcPr>
                </a:tc>
                <a:extLst>
                  <a:ext uri="{0D108BD9-81ED-4DB2-BD59-A6C34878D82A}">
                    <a16:rowId xmlns:a16="http://schemas.microsoft.com/office/drawing/2014/main" val="2591007979"/>
                  </a:ext>
                </a:extLst>
              </a:tr>
              <a:tr h="317428">
                <a:tc>
                  <a:txBody>
                    <a:bodyPr/>
                    <a:lstStyle/>
                    <a:p>
                      <a:pPr algn="l" fontAlgn="b"/>
                      <a:r>
                        <a:rPr lang="fr-FR" sz="1600" u="none" strike="noStrike" dirty="0">
                          <a:effectLst/>
                        </a:rPr>
                        <a:t>Statine à intensité modérée</a:t>
                      </a:r>
                      <a:endParaRPr lang="fr-FR" sz="1600" b="0" i="0" u="none" strike="noStrike" dirty="0">
                        <a:solidFill>
                          <a:srgbClr val="000000"/>
                        </a:solidFill>
                        <a:effectLst/>
                        <a:latin typeface="Aptos Narrow" panose="020B0004020202020204" pitchFamily="34" charset="0"/>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fr-FR" sz="1600" u="none" strike="noStrike" dirty="0">
                          <a:effectLst/>
                        </a:rPr>
                        <a:t>30 %</a:t>
                      </a:r>
                      <a:endParaRPr lang="fr-FR" sz="1600" b="0" i="0" u="none" strike="noStrike" dirty="0">
                        <a:solidFill>
                          <a:srgbClr val="000000"/>
                        </a:solidFill>
                        <a:effectLst/>
                        <a:latin typeface="Aptos Narrow" panose="020B0004020202020204" pitchFamily="34" charset="0"/>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fr-FR" sz="1600" u="none" strike="noStrike" dirty="0">
                          <a:effectLst/>
                        </a:rPr>
                        <a:t>Simvastatine, pravastatine sodique</a:t>
                      </a:r>
                      <a:endParaRPr lang="fr-FR" sz="1600" b="0" i="0" u="none" strike="noStrike" dirty="0">
                        <a:solidFill>
                          <a:srgbClr val="000000"/>
                        </a:solidFill>
                        <a:effectLst/>
                        <a:latin typeface="Aptos Narrow" panose="020B0004020202020204" pitchFamily="34" charset="0"/>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40290383"/>
                  </a:ext>
                </a:extLst>
              </a:tr>
              <a:tr h="317428">
                <a:tc>
                  <a:txBody>
                    <a:bodyPr/>
                    <a:lstStyle/>
                    <a:p>
                      <a:pPr algn="l" fontAlgn="b"/>
                      <a:r>
                        <a:rPr lang="fr-FR" sz="1600" u="none" strike="noStrike" dirty="0">
                          <a:effectLst/>
                        </a:rPr>
                        <a:t>Statine à haute intensité</a:t>
                      </a:r>
                      <a:endParaRPr lang="fr-FR" sz="1600" b="0" i="0" u="none" strike="noStrike" dirty="0">
                        <a:solidFill>
                          <a:srgbClr val="000000"/>
                        </a:solidFill>
                        <a:effectLst/>
                        <a:latin typeface="Aptos Narrow" panose="020B0004020202020204" pitchFamily="34" charset="0"/>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fr-FR" sz="1600" u="none" strike="noStrike" dirty="0">
                          <a:effectLst/>
                        </a:rPr>
                        <a:t>50 %</a:t>
                      </a:r>
                      <a:endParaRPr lang="fr-FR" sz="1600" b="0" i="0" u="none" strike="noStrike" dirty="0">
                        <a:solidFill>
                          <a:srgbClr val="000000"/>
                        </a:solidFill>
                        <a:effectLst/>
                        <a:latin typeface="Aptos Narrow" panose="020B0004020202020204" pitchFamily="34" charset="0"/>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fr-FR" sz="1600" u="none" strike="noStrike" dirty="0">
                          <a:effectLst/>
                        </a:rPr>
                        <a:t>Rosuvastatine, atorvastatine</a:t>
                      </a:r>
                      <a:endParaRPr lang="fr-FR" sz="1600" b="0" i="0" u="none" strike="noStrike" dirty="0">
                        <a:solidFill>
                          <a:srgbClr val="000000"/>
                        </a:solidFill>
                        <a:effectLst/>
                        <a:latin typeface="Aptos Narrow" panose="020B0004020202020204" pitchFamily="34" charset="0"/>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53726214"/>
                  </a:ext>
                </a:extLst>
              </a:tr>
              <a:tr h="574200">
                <a:tc>
                  <a:txBody>
                    <a:bodyPr/>
                    <a:lstStyle/>
                    <a:p>
                      <a:pPr algn="l" fontAlgn="b"/>
                      <a:r>
                        <a:rPr lang="fr-FR" sz="1600" u="none" strike="noStrike" dirty="0">
                          <a:effectLst/>
                        </a:rPr>
                        <a:t>Statine à haute intensité + ézétimibe</a:t>
                      </a:r>
                      <a:endParaRPr lang="fr-FR" sz="1600" b="0" i="0" u="none" strike="noStrike" dirty="0">
                        <a:solidFill>
                          <a:srgbClr val="000000"/>
                        </a:solidFill>
                        <a:effectLst/>
                        <a:latin typeface="Aptos Narrow" panose="020B0004020202020204" pitchFamily="34" charset="0"/>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fr-FR" sz="1600" u="none" strike="noStrike" dirty="0">
                          <a:effectLst/>
                        </a:rPr>
                        <a:t>65 %</a:t>
                      </a:r>
                      <a:endParaRPr lang="fr-FR" sz="1600" b="0" i="0" u="none" strike="noStrike" dirty="0">
                        <a:solidFill>
                          <a:srgbClr val="000000"/>
                        </a:solidFill>
                        <a:effectLst/>
                        <a:latin typeface="Aptos Narrow" panose="020B0004020202020204" pitchFamily="34" charset="0"/>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fr-FR" sz="1600" u="none" strike="noStrike" dirty="0">
                          <a:effectLst/>
                        </a:rPr>
                        <a:t>Ézétimibe en association ou seul</a:t>
                      </a:r>
                      <a:br>
                        <a:rPr lang="fr-FR" sz="1600" u="none" strike="noStrike" dirty="0">
                          <a:effectLst/>
                        </a:rPr>
                      </a:br>
                      <a:r>
                        <a:rPr lang="fr-FR" sz="1600" u="none" strike="noStrike" dirty="0">
                          <a:effectLst/>
                        </a:rPr>
                        <a:t>si intolérance aux statines</a:t>
                      </a:r>
                      <a:endParaRPr lang="fr-FR" sz="1600" b="0" i="0" u="none" strike="noStrike" dirty="0">
                        <a:solidFill>
                          <a:srgbClr val="000000"/>
                        </a:solidFill>
                        <a:effectLst/>
                        <a:latin typeface="Aptos Narrow" panose="020B0004020202020204" pitchFamily="34" charset="0"/>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8569446"/>
                  </a:ext>
                </a:extLst>
              </a:tr>
              <a:tr h="317428">
                <a:tc>
                  <a:txBody>
                    <a:bodyPr/>
                    <a:lstStyle/>
                    <a:p>
                      <a:pPr algn="l" fontAlgn="b"/>
                      <a:r>
                        <a:rPr lang="fr-FR" sz="1600" u="none" strike="noStrike" dirty="0">
                          <a:effectLst/>
                        </a:rPr>
                        <a:t>i-PCSK9*</a:t>
                      </a:r>
                      <a:endParaRPr lang="fr-FR" sz="1600" b="0" i="0" u="none" strike="noStrike" dirty="0">
                        <a:solidFill>
                          <a:srgbClr val="000000"/>
                        </a:solidFill>
                        <a:effectLst/>
                        <a:latin typeface="Aptos Narrow" panose="020B0004020202020204" pitchFamily="34" charset="0"/>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fr-FR" sz="1600" u="none" strike="noStrike" dirty="0">
                          <a:effectLst/>
                        </a:rPr>
                        <a:t>60 %</a:t>
                      </a:r>
                      <a:endParaRPr lang="fr-FR" sz="1600" b="0" i="0" u="none" strike="noStrike" dirty="0">
                        <a:solidFill>
                          <a:srgbClr val="000000"/>
                        </a:solidFill>
                        <a:effectLst/>
                        <a:latin typeface="Aptos Narrow" panose="020B0004020202020204" pitchFamily="34" charset="0"/>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rowSpan="3">
                  <a:txBody>
                    <a:bodyPr/>
                    <a:lstStyle/>
                    <a:p>
                      <a:pPr algn="ctr" fontAlgn="b"/>
                      <a:r>
                        <a:rPr lang="fr-FR" sz="1600" u="none" strike="noStrike" dirty="0">
                          <a:effectLst/>
                        </a:rPr>
                        <a:t>Inhibiteur de PCSK9 réservé</a:t>
                      </a:r>
                      <a:br>
                        <a:rPr lang="fr-FR" sz="1600" u="none" strike="noStrike" dirty="0">
                          <a:effectLst/>
                        </a:rPr>
                      </a:br>
                      <a:r>
                        <a:rPr lang="fr-FR" sz="1600" u="none" strike="noStrike" dirty="0">
                          <a:effectLst/>
                        </a:rPr>
                        <a:t>à des catégories de patients spécifiques**</a:t>
                      </a:r>
                      <a:endParaRPr lang="fr-FR" sz="1600" b="0" i="0" u="none" strike="noStrike" dirty="0">
                        <a:solidFill>
                          <a:srgbClr val="000000"/>
                        </a:solidFill>
                        <a:effectLst/>
                        <a:latin typeface="Aptos Narrow" panose="020B0004020202020204" pitchFamily="34" charset="0"/>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49911683"/>
                  </a:ext>
                </a:extLst>
              </a:tr>
              <a:tr h="317428">
                <a:tc>
                  <a:txBody>
                    <a:bodyPr/>
                    <a:lstStyle/>
                    <a:p>
                      <a:pPr algn="l" fontAlgn="b"/>
                      <a:r>
                        <a:rPr lang="fr-FR" sz="1600" u="none" strike="noStrike" dirty="0">
                          <a:effectLst/>
                        </a:rPr>
                        <a:t>i-PCSK9 + statine à haute intensité</a:t>
                      </a:r>
                      <a:endParaRPr lang="fr-FR" sz="1600" b="0" i="0" u="none" strike="noStrike" dirty="0">
                        <a:solidFill>
                          <a:srgbClr val="000000"/>
                        </a:solidFill>
                        <a:effectLst/>
                        <a:latin typeface="Aptos Narrow" panose="020B0004020202020204" pitchFamily="34" charset="0"/>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fr-FR" sz="1600" u="none" strike="noStrike" dirty="0">
                          <a:effectLst/>
                        </a:rPr>
                        <a:t>75 %</a:t>
                      </a:r>
                      <a:endParaRPr lang="fr-FR" sz="1600" b="0" i="0" u="none" strike="noStrike" dirty="0">
                        <a:solidFill>
                          <a:srgbClr val="000000"/>
                        </a:solidFill>
                        <a:effectLst/>
                        <a:latin typeface="Aptos Narrow" panose="020B0004020202020204" pitchFamily="34" charset="0"/>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a:p>
                  </a:txBody>
                  <a:tcPr marL="36000" marR="36000" marT="1800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08134765"/>
                  </a:ext>
                </a:extLst>
              </a:tr>
              <a:tr h="317428">
                <a:tc>
                  <a:txBody>
                    <a:bodyPr/>
                    <a:lstStyle/>
                    <a:p>
                      <a:pPr algn="l" fontAlgn="b"/>
                      <a:r>
                        <a:rPr lang="fr-FR" sz="1600" u="none" strike="noStrike" dirty="0">
                          <a:effectLst/>
                        </a:rPr>
                        <a:t>i-PCSK9 + statine à haute intensité + ézétimibe</a:t>
                      </a:r>
                      <a:endParaRPr lang="fr-FR" sz="1600" b="0" i="0" u="none" strike="noStrike" dirty="0">
                        <a:solidFill>
                          <a:srgbClr val="000000"/>
                        </a:solidFill>
                        <a:effectLst/>
                        <a:latin typeface="Aptos Narrow" panose="020B0004020202020204" pitchFamily="34" charset="0"/>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fr-FR" sz="1600" u="none" strike="noStrike" dirty="0">
                          <a:effectLst/>
                        </a:rPr>
                        <a:t>85 %</a:t>
                      </a:r>
                      <a:endParaRPr lang="fr-FR" sz="1600" b="0" i="0" u="none" strike="noStrike" dirty="0">
                        <a:solidFill>
                          <a:srgbClr val="000000"/>
                        </a:solidFill>
                        <a:effectLst/>
                        <a:latin typeface="Aptos Narrow" panose="020B0004020202020204" pitchFamily="34" charset="0"/>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marL="36000" marR="36000" marT="18000" marB="18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0811098"/>
                  </a:ext>
                </a:extLst>
              </a:tr>
            </a:tbl>
          </a:graphicData>
        </a:graphic>
      </p:graphicFrame>
      <p:sp>
        <p:nvSpPr>
          <p:cNvPr id="5" name="Espace réservé du contenu 2">
            <a:extLst>
              <a:ext uri="{FF2B5EF4-FFF2-40B4-BE49-F238E27FC236}">
                <a16:creationId xmlns:a16="http://schemas.microsoft.com/office/drawing/2014/main" id="{E8AE2607-FE92-34F2-7B56-7E753E764E61}"/>
              </a:ext>
            </a:extLst>
          </p:cNvPr>
          <p:cNvSpPr txBox="1">
            <a:spLocks/>
          </p:cNvSpPr>
          <p:nvPr/>
        </p:nvSpPr>
        <p:spPr>
          <a:xfrm>
            <a:off x="665419" y="4895304"/>
            <a:ext cx="11458368" cy="248008"/>
          </a:xfrm>
          <a:prstGeom prst="rect">
            <a:avLst/>
          </a:prstGeom>
        </p:spPr>
        <p:txBody>
          <a:bodyPr>
            <a:noAutofit/>
          </a:bodyPr>
          <a:lstStyle>
            <a:lvl1pPr marL="257175" indent="-257175" algn="l" rtl="0" eaLnBrk="0" fontAlgn="base" hangingPunct="0">
              <a:spcBef>
                <a:spcPct val="20000"/>
              </a:spcBef>
              <a:spcAft>
                <a:spcPct val="0"/>
              </a:spcAft>
              <a:buClr>
                <a:srgbClr val="EC667F"/>
              </a:buClr>
              <a:buSzPct val="140000"/>
              <a:buFont typeface="Arial" panose="020B0604020202020204" pitchFamily="34" charset="0"/>
              <a:buChar char="•"/>
              <a:defRPr>
                <a:solidFill>
                  <a:schemeClr val="tx1"/>
                </a:solidFill>
                <a:latin typeface="+mn-lt"/>
                <a:ea typeface="+mn-ea"/>
                <a:cs typeface="+mn-cs"/>
              </a:defRPr>
            </a:lvl1pPr>
            <a:lvl2pPr marL="557213" indent="-214313" algn="l" rtl="0" eaLnBrk="0" fontAlgn="base" hangingPunct="0">
              <a:spcBef>
                <a:spcPct val="20000"/>
              </a:spcBef>
              <a:spcAft>
                <a:spcPct val="0"/>
              </a:spcAft>
              <a:buClr>
                <a:srgbClr val="EC667F"/>
              </a:buClr>
              <a:buFont typeface="Arial" panose="020B0604020202020204" pitchFamily="34" charset="0"/>
              <a:buChar char="−"/>
              <a:defRPr sz="1600">
                <a:solidFill>
                  <a:schemeClr val="tx1"/>
                </a:solidFill>
                <a:latin typeface="+mn-lt"/>
                <a:ea typeface="+mn-ea"/>
              </a:defRPr>
            </a:lvl2pPr>
            <a:lvl3pPr marL="857250" indent="-171450" algn="l" rtl="0" eaLnBrk="0" fontAlgn="base" hangingPunct="0">
              <a:spcBef>
                <a:spcPct val="20000"/>
              </a:spcBef>
              <a:spcAft>
                <a:spcPct val="0"/>
              </a:spcAft>
              <a:buClr>
                <a:srgbClr val="EC667F"/>
              </a:buClr>
              <a:buFont typeface="Courier New" panose="02070309020205020404" pitchFamily="49" charset="0"/>
              <a:buChar char="o"/>
              <a:defRPr sz="1400">
                <a:solidFill>
                  <a:schemeClr val="tx1"/>
                </a:solidFill>
                <a:latin typeface="+mn-lt"/>
                <a:ea typeface="Geneva" charset="-128"/>
                <a:cs typeface="Geneva" charset="-128"/>
              </a:defRPr>
            </a:lvl3pPr>
            <a:lvl4pPr marL="1200150" indent="-171450" algn="l" rtl="0" eaLnBrk="0" fontAlgn="base" hangingPunct="0">
              <a:spcBef>
                <a:spcPct val="20000"/>
              </a:spcBef>
              <a:spcAft>
                <a:spcPct val="0"/>
              </a:spcAft>
              <a:defRPr sz="1500">
                <a:solidFill>
                  <a:schemeClr val="tx1"/>
                </a:solidFill>
                <a:latin typeface="+mn-lt"/>
                <a:ea typeface="Geneva" charset="-128"/>
              </a:defRPr>
            </a:lvl4pPr>
            <a:lvl5pPr marL="1543050" indent="-171450" algn="l" rtl="0" eaLnBrk="0" fontAlgn="base" hangingPunct="0">
              <a:spcBef>
                <a:spcPct val="20000"/>
              </a:spcBef>
              <a:spcAft>
                <a:spcPct val="0"/>
              </a:spcAft>
              <a:buChar char="»"/>
              <a:defRPr sz="1500">
                <a:solidFill>
                  <a:schemeClr val="tx1"/>
                </a:solidFill>
                <a:latin typeface="+mn-lt"/>
                <a:ea typeface="ＭＳ Ｐゴシック" charset="-128"/>
                <a:cs typeface="ＭＳ Ｐゴシック" charset="-128"/>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a:lstStyle>
          <a:p>
            <a:pPr marL="0" indent="0">
              <a:buNone/>
            </a:pPr>
            <a:r>
              <a:rPr lang="fr-FR" sz="1333" i="1" kern="0" dirty="0">
                <a:solidFill>
                  <a:srgbClr val="000000"/>
                </a:solidFill>
              </a:rPr>
              <a:t>* Inhibiteur de la protéine convertase subtilisisne/kexine de type 9.</a:t>
            </a:r>
            <a:endParaRPr lang="fr-FR" sz="1200" i="1" kern="0" dirty="0">
              <a:solidFill>
                <a:srgbClr val="000000"/>
              </a:solidFill>
            </a:endParaRPr>
          </a:p>
        </p:txBody>
      </p:sp>
    </p:spTree>
    <p:extLst>
      <p:ext uri="{BB962C8B-B14F-4D97-AF65-F5344CB8AC3E}">
        <p14:creationId xmlns:p14="http://schemas.microsoft.com/office/powerpoint/2010/main" val="289838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3D47D-66D7-DC15-35B3-5EA42E3F7BA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61A43A5-C308-BDAB-0CB0-BB020455CA79}"/>
              </a:ext>
            </a:extLst>
          </p:cNvPr>
          <p:cNvSpPr>
            <a:spLocks noGrp="1"/>
          </p:cNvSpPr>
          <p:nvPr>
            <p:ph type="title"/>
          </p:nvPr>
        </p:nvSpPr>
        <p:spPr>
          <a:xfrm>
            <a:off x="578840" y="548997"/>
            <a:ext cx="11172941" cy="666151"/>
          </a:xfrm>
        </p:spPr>
        <p:txBody>
          <a:bodyPr/>
          <a:lstStyle/>
          <a:p>
            <a:r>
              <a:rPr lang="fr-FR" dirty="0">
                <a:solidFill>
                  <a:schemeClr val="tx1"/>
                </a:solidFill>
              </a:rPr>
              <a:t>Dépistage du diabète et des anomalies lipidiques</a:t>
            </a:r>
          </a:p>
        </p:txBody>
      </p:sp>
      <p:sp>
        <p:nvSpPr>
          <p:cNvPr id="3" name="Espace réservé du contenu 2">
            <a:extLst>
              <a:ext uri="{FF2B5EF4-FFF2-40B4-BE49-F238E27FC236}">
                <a16:creationId xmlns:a16="http://schemas.microsoft.com/office/drawing/2014/main" id="{6C71895F-70BD-977E-EFE5-38B8D967C015}"/>
              </a:ext>
            </a:extLst>
          </p:cNvPr>
          <p:cNvSpPr>
            <a:spLocks noGrp="1"/>
          </p:cNvSpPr>
          <p:nvPr>
            <p:ph idx="1"/>
          </p:nvPr>
        </p:nvSpPr>
        <p:spPr>
          <a:xfrm>
            <a:off x="335360" y="2067806"/>
            <a:ext cx="5433024" cy="3908121"/>
          </a:xfrm>
        </p:spPr>
        <p:txBody>
          <a:bodyPr/>
          <a:lstStyle/>
          <a:p>
            <a:r>
              <a:rPr lang="fr-FR" sz="1333" dirty="0">
                <a:solidFill>
                  <a:srgbClr val="000000"/>
                </a:solidFill>
                <a:latin typeface="Arial" panose="020B0604020202020204" pitchFamily="34" charset="0"/>
              </a:rPr>
              <a:t>Comme en population générale, </a:t>
            </a:r>
            <a:r>
              <a:rPr lang="fr-FR" sz="1333" b="1" dirty="0">
                <a:solidFill>
                  <a:srgbClr val="000000"/>
                </a:solidFill>
                <a:latin typeface="Arial" panose="020B0604020202020204" pitchFamily="34" charset="0"/>
              </a:rPr>
              <a:t>chez les PVVIH à risque de diabète, un dépistage doit être proposé tous les 1-3 ans</a:t>
            </a:r>
            <a:r>
              <a:rPr lang="fr-FR" sz="1333" dirty="0">
                <a:solidFill>
                  <a:srgbClr val="000000"/>
                </a:solidFill>
                <a:latin typeface="Arial" panose="020B0604020202020204" pitchFamily="34" charset="0"/>
              </a:rPr>
              <a:t>. </a:t>
            </a:r>
          </a:p>
          <a:p>
            <a:pPr lvl="1"/>
            <a:r>
              <a:rPr lang="fr-FR" sz="1200" dirty="0">
                <a:solidFill>
                  <a:srgbClr val="000000"/>
                </a:solidFill>
                <a:latin typeface="Arial" panose="020B0604020202020204" pitchFamily="34" charset="0"/>
              </a:rPr>
              <a:t>En cas de “prédiabète” le dosage de la glycémie sera répété tous les ans. </a:t>
            </a:r>
          </a:p>
          <a:p>
            <a:pPr lvl="1"/>
            <a:r>
              <a:rPr lang="fr-FR" sz="1200" dirty="0">
                <a:solidFill>
                  <a:srgbClr val="000000"/>
                </a:solidFill>
                <a:latin typeface="Arial" panose="020B0604020202020204" pitchFamily="34" charset="0"/>
              </a:rPr>
              <a:t>Chez les PVVIH sans risque de diabète, le dépistage peut être étendu à 5 ans.</a:t>
            </a:r>
          </a:p>
          <a:p>
            <a:r>
              <a:rPr lang="fr-FR" sz="1333" dirty="0">
                <a:solidFill>
                  <a:srgbClr val="000000"/>
                </a:solidFill>
                <a:latin typeface="Arial" panose="020B0604020202020204" pitchFamily="34" charset="0"/>
              </a:rPr>
              <a:t>La metformine doit être utilisée en 1</a:t>
            </a:r>
            <a:r>
              <a:rPr lang="fr-FR" sz="1333" baseline="30000" dirty="0">
                <a:solidFill>
                  <a:srgbClr val="000000"/>
                </a:solidFill>
                <a:latin typeface="Arial" panose="020B0604020202020204" pitchFamily="34" charset="0"/>
              </a:rPr>
              <a:t>re</a:t>
            </a:r>
            <a:r>
              <a:rPr lang="fr-FR" sz="1333" dirty="0">
                <a:solidFill>
                  <a:srgbClr val="000000"/>
                </a:solidFill>
                <a:latin typeface="Arial" panose="020B0604020202020204" pitchFamily="34" charset="0"/>
              </a:rPr>
              <a:t> intention (attention avec le DTG qui augmente l’exposition à la MET)</a:t>
            </a:r>
          </a:p>
          <a:p>
            <a:r>
              <a:rPr lang="fr-FR" sz="1333" dirty="0">
                <a:solidFill>
                  <a:srgbClr val="000000"/>
                </a:solidFill>
                <a:latin typeface="Arial" panose="020B0604020202020204" pitchFamily="34" charset="0"/>
              </a:rPr>
              <a:t> La </a:t>
            </a:r>
            <a:r>
              <a:rPr lang="fr-FR" sz="1333" b="1" dirty="0">
                <a:solidFill>
                  <a:srgbClr val="000000"/>
                </a:solidFill>
                <a:latin typeface="Arial" panose="020B0604020202020204" pitchFamily="34" charset="0"/>
              </a:rPr>
              <a:t>présence d’un “prédiabète” ou d’un syndrome métabolique impose une prise en charge globale visant à prévenir l’apparition d’un diabète ou d’atteintes cardiovasculaires</a:t>
            </a:r>
            <a:r>
              <a:rPr lang="fr-FR" sz="1333" dirty="0">
                <a:solidFill>
                  <a:srgbClr val="000000"/>
                </a:solidFill>
                <a:latin typeface="Arial" panose="020B0604020202020204" pitchFamily="34" charset="0"/>
              </a:rPr>
              <a:t>. </a:t>
            </a:r>
          </a:p>
          <a:p>
            <a:pPr lvl="1"/>
            <a:r>
              <a:rPr lang="fr-FR" sz="1200" dirty="0">
                <a:solidFill>
                  <a:srgbClr val="000000"/>
                </a:solidFill>
                <a:latin typeface="Arial" panose="020B0604020202020204" pitchFamily="34" charset="0"/>
              </a:rPr>
              <a:t>éducation hygiénodiététique, arrêt du tabac ; </a:t>
            </a:r>
          </a:p>
          <a:p>
            <a:pPr lvl="1"/>
            <a:r>
              <a:rPr lang="fr-FR" sz="1200" dirty="0">
                <a:solidFill>
                  <a:srgbClr val="000000"/>
                </a:solidFill>
                <a:latin typeface="Arial" panose="020B0604020202020204" pitchFamily="34" charset="0"/>
              </a:rPr>
              <a:t>traitement de l’HTA, le cas échéant ;</a:t>
            </a:r>
          </a:p>
          <a:p>
            <a:pPr lvl="1"/>
            <a:r>
              <a:rPr lang="fr-FR" sz="1200" dirty="0">
                <a:solidFill>
                  <a:srgbClr val="000000"/>
                </a:solidFill>
                <a:latin typeface="Arial" panose="020B0604020202020204" pitchFamily="34" charset="0"/>
              </a:rPr>
              <a:t>modification du traitement ARV en favorisant les molécules dont le profil métabolique est plus favorable et en s’assurant qu’il n’y a pas de risque d’échappement virologique (antériorités thérapeutiques et génotypes).</a:t>
            </a:r>
          </a:p>
          <a:p>
            <a:endParaRPr lang="fr-FR" sz="1600" dirty="0"/>
          </a:p>
        </p:txBody>
      </p:sp>
      <p:sp>
        <p:nvSpPr>
          <p:cNvPr id="4" name="ZoneTexte 3">
            <a:extLst>
              <a:ext uri="{FF2B5EF4-FFF2-40B4-BE49-F238E27FC236}">
                <a16:creationId xmlns:a16="http://schemas.microsoft.com/office/drawing/2014/main" id="{3CCFFBD7-4539-DB4B-D321-A2CDEB8D5F33}"/>
              </a:ext>
            </a:extLst>
          </p:cNvPr>
          <p:cNvSpPr txBox="1"/>
          <p:nvPr/>
        </p:nvSpPr>
        <p:spPr>
          <a:xfrm>
            <a:off x="5944323" y="2408110"/>
            <a:ext cx="6088256" cy="318100"/>
          </a:xfrm>
          <a:prstGeom prst="rect">
            <a:avLst/>
          </a:prstGeom>
          <a:noFill/>
        </p:spPr>
        <p:txBody>
          <a:bodyPr wrap="square" rtlCol="0">
            <a:spAutoFit/>
          </a:bodyPr>
          <a:lstStyle/>
          <a:p>
            <a:pPr algn="ctr"/>
            <a:r>
              <a:rPr lang="fr-FR" sz="1467" b="1" dirty="0"/>
              <a:t>Critères diagnostiques du syndrome métabolique</a:t>
            </a:r>
          </a:p>
        </p:txBody>
      </p:sp>
      <p:graphicFrame>
        <p:nvGraphicFramePr>
          <p:cNvPr id="9" name="Tableau 8">
            <a:extLst>
              <a:ext uri="{FF2B5EF4-FFF2-40B4-BE49-F238E27FC236}">
                <a16:creationId xmlns:a16="http://schemas.microsoft.com/office/drawing/2014/main" id="{19476CEF-F971-8358-7596-22D7A18C6AD4}"/>
              </a:ext>
            </a:extLst>
          </p:cNvPr>
          <p:cNvGraphicFramePr>
            <a:graphicFrameLocks noGrp="1"/>
          </p:cNvGraphicFramePr>
          <p:nvPr/>
        </p:nvGraphicFramePr>
        <p:xfrm>
          <a:off x="5944323" y="2846611"/>
          <a:ext cx="6088256" cy="2116800"/>
        </p:xfrm>
        <a:graphic>
          <a:graphicData uri="http://schemas.openxmlformats.org/drawingml/2006/table">
            <a:tbl>
              <a:tblPr>
                <a:tableStyleId>{5C22544A-7EE6-4342-B048-85BDC9FD1C3A}</a:tableStyleId>
              </a:tblPr>
              <a:tblGrid>
                <a:gridCol w="2880672">
                  <a:extLst>
                    <a:ext uri="{9D8B030D-6E8A-4147-A177-3AD203B41FA5}">
                      <a16:colId xmlns:a16="http://schemas.microsoft.com/office/drawing/2014/main" val="2901995635"/>
                    </a:ext>
                  </a:extLst>
                </a:gridCol>
                <a:gridCol w="3207584">
                  <a:extLst>
                    <a:ext uri="{9D8B030D-6E8A-4147-A177-3AD203B41FA5}">
                      <a16:colId xmlns:a16="http://schemas.microsoft.com/office/drawing/2014/main" val="3096757982"/>
                    </a:ext>
                  </a:extLst>
                </a:gridCol>
              </a:tblGrid>
              <a:tr h="271520">
                <a:tc gridSpan="2">
                  <a:txBody>
                    <a:bodyPr/>
                    <a:lstStyle/>
                    <a:p>
                      <a:pPr algn="ctr" fontAlgn="b"/>
                      <a:r>
                        <a:rPr lang="fr-FR" sz="1500" b="1" u="none" strike="noStrike" dirty="0">
                          <a:solidFill>
                            <a:schemeClr val="bg1"/>
                          </a:solidFill>
                          <a:effectLst/>
                          <a:latin typeface="+mn-lt"/>
                        </a:rPr>
                        <a:t>Au moins 3 critères parmi les 5 suivants</a:t>
                      </a:r>
                      <a:endParaRPr lang="fr-FR" sz="1500" b="1" i="0" u="none" strike="noStrike" dirty="0">
                        <a:solidFill>
                          <a:schemeClr val="bg1"/>
                        </a:solidFill>
                        <a:effectLst/>
                        <a:latin typeface="+mn-lt"/>
                      </a:endParaRPr>
                    </a:p>
                  </a:txBody>
                  <a:tcPr marL="48000" marR="48000" marT="24000" marB="24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3E6BB1"/>
                    </a:solidFill>
                  </a:tcPr>
                </a:tc>
                <a:tc hMerge="1">
                  <a:txBody>
                    <a:bodyPr/>
                    <a:lstStyle/>
                    <a:p>
                      <a:endParaRPr dirty="0"/>
                    </a:p>
                  </a:txBody>
                  <a:tcPr marL="36000" marR="36000" marT="18000" marB="18000">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0092D2"/>
                    </a:solidFill>
                  </a:tcPr>
                </a:tc>
                <a:extLst>
                  <a:ext uri="{0D108BD9-81ED-4DB2-BD59-A6C34878D82A}">
                    <a16:rowId xmlns:a16="http://schemas.microsoft.com/office/drawing/2014/main" val="2591007979"/>
                  </a:ext>
                </a:extLst>
              </a:tr>
              <a:tr h="495040">
                <a:tc>
                  <a:txBody>
                    <a:bodyPr/>
                    <a:lstStyle/>
                    <a:p>
                      <a:pPr algn="l" fontAlgn="b"/>
                      <a:r>
                        <a:rPr lang="fr-FR" sz="1500" u="none" strike="noStrike" dirty="0">
                          <a:effectLst/>
                          <a:latin typeface="+mn-lt"/>
                        </a:rPr>
                        <a:t>Obésité abdominale : appréciée par la mesure du tour de taille*</a:t>
                      </a:r>
                      <a:endParaRPr lang="fr-FR" sz="1500" b="0" i="0" u="none" strike="noStrike" dirty="0">
                        <a:solidFill>
                          <a:srgbClr val="000000"/>
                        </a:solidFill>
                        <a:effectLst/>
                        <a:latin typeface="+mn-lt"/>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fr-FR" sz="1500" u="none" strike="noStrike" dirty="0">
                          <a:effectLst/>
                          <a:latin typeface="+mn-lt"/>
                          <a:cs typeface="Arial" panose="020B0604020202020204" pitchFamily="34" charset="0"/>
                        </a:rPr>
                        <a:t>≥ 94 cm chez l’homme</a:t>
                      </a:r>
                      <a:br>
                        <a:rPr lang="fr-FR" sz="1500" u="none" strike="noStrike" dirty="0">
                          <a:effectLst/>
                          <a:latin typeface="+mn-lt"/>
                          <a:cs typeface="Arial" panose="020B0604020202020204" pitchFamily="34" charset="0"/>
                        </a:rPr>
                      </a:br>
                      <a:r>
                        <a:rPr lang="fr-FR" sz="1500" u="none" strike="noStrike" dirty="0">
                          <a:effectLst/>
                          <a:latin typeface="+mn-lt"/>
                          <a:cs typeface="Arial" panose="020B0604020202020204" pitchFamily="34" charset="0"/>
                        </a:rPr>
                        <a:t>≥ 80 cm chez la femme</a:t>
                      </a:r>
                      <a:endParaRPr lang="fr-FR" sz="1500" b="0" i="0" u="none" strike="noStrike" dirty="0">
                        <a:solidFill>
                          <a:srgbClr val="000000"/>
                        </a:solidFill>
                        <a:effectLst/>
                        <a:latin typeface="+mn-lt"/>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40290383"/>
                  </a:ext>
                </a:extLst>
              </a:tr>
              <a:tr h="271520">
                <a:tc>
                  <a:txBody>
                    <a:bodyPr/>
                    <a:lstStyle/>
                    <a:p>
                      <a:pPr algn="l" fontAlgn="b"/>
                      <a:r>
                        <a:rPr lang="fr-FR" sz="1500" u="none" strike="noStrike" dirty="0">
                          <a:effectLst/>
                          <a:latin typeface="+mn-lt"/>
                        </a:rPr>
                        <a:t>Pression artérielle</a:t>
                      </a:r>
                      <a:endParaRPr lang="fr-FR" sz="1500" b="0" i="0" u="none" strike="noStrike" dirty="0">
                        <a:solidFill>
                          <a:srgbClr val="000000"/>
                        </a:solidFill>
                        <a:effectLst/>
                        <a:latin typeface="+mn-lt"/>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fr-FR" sz="1500" u="none" strike="noStrike" dirty="0">
                          <a:effectLst/>
                          <a:latin typeface="+mn-lt"/>
                        </a:rPr>
                        <a:t>PAS </a:t>
                      </a:r>
                      <a:r>
                        <a:rPr lang="fr-FR" sz="1500" u="none" strike="noStrike" dirty="0">
                          <a:effectLst/>
                          <a:latin typeface="+mn-lt"/>
                          <a:cs typeface="Arial" panose="020B0604020202020204" pitchFamily="34" charset="0"/>
                        </a:rPr>
                        <a:t>≥ 130 et/ou PAD ≥ 85 mmHg</a:t>
                      </a:r>
                      <a:endParaRPr lang="fr-FR" sz="1500" b="0" i="0" u="none" strike="noStrike" dirty="0">
                        <a:solidFill>
                          <a:srgbClr val="000000"/>
                        </a:solidFill>
                        <a:effectLst/>
                        <a:latin typeface="+mn-lt"/>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53726214"/>
                  </a:ext>
                </a:extLst>
              </a:tr>
              <a:tr h="271520">
                <a:tc>
                  <a:txBody>
                    <a:bodyPr/>
                    <a:lstStyle/>
                    <a:p>
                      <a:pPr algn="l" fontAlgn="b"/>
                      <a:r>
                        <a:rPr lang="fr-FR" sz="1500" u="none" strike="noStrike" dirty="0">
                          <a:effectLst/>
                          <a:latin typeface="+mn-lt"/>
                        </a:rPr>
                        <a:t>Triglycérides</a:t>
                      </a:r>
                      <a:endParaRPr lang="fr-FR" sz="1500" b="0" i="0" u="none" strike="noStrike" dirty="0">
                        <a:solidFill>
                          <a:srgbClr val="000000"/>
                        </a:solidFill>
                        <a:effectLst/>
                        <a:latin typeface="+mn-lt"/>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fr-FR" sz="1500" u="none" strike="noStrike" dirty="0">
                          <a:effectLst/>
                          <a:latin typeface="+mn-lt"/>
                          <a:cs typeface="Arial" panose="020B0604020202020204" pitchFamily="34" charset="0"/>
                        </a:rPr>
                        <a:t>≥ 1,5 g/L (1,7 mmol/L)</a:t>
                      </a:r>
                      <a:endParaRPr lang="fr-FR" sz="1500" b="0" i="0" u="none" strike="noStrike" dirty="0">
                        <a:solidFill>
                          <a:srgbClr val="000000"/>
                        </a:solidFill>
                        <a:effectLst/>
                        <a:latin typeface="+mn-lt"/>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8569446"/>
                  </a:ext>
                </a:extLst>
              </a:tr>
              <a:tr h="495040">
                <a:tc>
                  <a:txBody>
                    <a:bodyPr/>
                    <a:lstStyle/>
                    <a:p>
                      <a:pPr algn="l" fontAlgn="b"/>
                      <a:r>
                        <a:rPr lang="fr-FR" sz="1500" u="none" strike="noStrike" dirty="0">
                          <a:effectLst/>
                          <a:latin typeface="+mn-lt"/>
                        </a:rPr>
                        <a:t>Cholestérol HDL</a:t>
                      </a:r>
                      <a:endParaRPr lang="fr-FR" sz="1500" b="0" i="0" u="none" strike="noStrike" dirty="0">
                        <a:solidFill>
                          <a:srgbClr val="000000"/>
                        </a:solidFill>
                        <a:effectLst/>
                        <a:latin typeface="+mn-lt"/>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fr-FR" sz="1500" u="none" strike="noStrike" dirty="0">
                          <a:effectLst/>
                          <a:latin typeface="+mn-lt"/>
                        </a:rPr>
                        <a:t>&lt; 0,4 g/L (1 mmol/L) chez l’homme</a:t>
                      </a:r>
                    </a:p>
                    <a:p>
                      <a:pPr algn="ctr" fontAlgn="b"/>
                      <a:r>
                        <a:rPr lang="fr-FR" sz="1500" b="0" i="0" u="none" strike="noStrike" dirty="0">
                          <a:solidFill>
                            <a:srgbClr val="000000"/>
                          </a:solidFill>
                          <a:effectLst/>
                          <a:latin typeface="+mn-lt"/>
                        </a:rPr>
                        <a:t>&lt; 0,5 g/L (1,3 mmol/L) chez la femme</a:t>
                      </a: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49911683"/>
                  </a:ext>
                </a:extLst>
              </a:tr>
              <a:tr h="271520">
                <a:tc>
                  <a:txBody>
                    <a:bodyPr/>
                    <a:lstStyle/>
                    <a:p>
                      <a:pPr algn="l" fontAlgn="b"/>
                      <a:r>
                        <a:rPr lang="fr-FR" sz="1500" u="none" strike="noStrike" dirty="0">
                          <a:effectLst/>
                          <a:latin typeface="+mn-lt"/>
                        </a:rPr>
                        <a:t>Glycémie à jeun</a:t>
                      </a:r>
                      <a:endParaRPr lang="fr-FR" sz="1500" b="0" i="0" u="none" strike="noStrike" dirty="0">
                        <a:solidFill>
                          <a:srgbClr val="000000"/>
                        </a:solidFill>
                        <a:effectLst/>
                        <a:latin typeface="+mn-lt"/>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fr-FR" sz="1500" u="none" strike="noStrike" dirty="0">
                          <a:effectLst/>
                          <a:latin typeface="+mn-lt"/>
                          <a:cs typeface="Arial" panose="020B0604020202020204" pitchFamily="34" charset="0"/>
                        </a:rPr>
                        <a:t>≥ 1 g/L (5,6 mmol/L)</a:t>
                      </a:r>
                      <a:endParaRPr lang="fr-FR" sz="1500" b="0" i="0" u="none" strike="noStrike" dirty="0">
                        <a:solidFill>
                          <a:srgbClr val="000000"/>
                        </a:solidFill>
                        <a:effectLst/>
                        <a:latin typeface="+mn-lt"/>
                      </a:endParaRPr>
                    </a:p>
                  </a:txBody>
                  <a:tcPr marL="48000" marR="48000" marT="24000" marB="24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08134765"/>
                  </a:ext>
                </a:extLst>
              </a:tr>
            </a:tbl>
          </a:graphicData>
        </a:graphic>
      </p:graphicFrame>
      <p:sp>
        <p:nvSpPr>
          <p:cNvPr id="13" name="ZoneTexte 12">
            <a:extLst>
              <a:ext uri="{FF2B5EF4-FFF2-40B4-BE49-F238E27FC236}">
                <a16:creationId xmlns:a16="http://schemas.microsoft.com/office/drawing/2014/main" id="{E876D475-8C3D-8AD8-D4A5-BEDB5B193328}"/>
              </a:ext>
            </a:extLst>
          </p:cNvPr>
          <p:cNvSpPr txBox="1"/>
          <p:nvPr/>
        </p:nvSpPr>
        <p:spPr>
          <a:xfrm>
            <a:off x="5922931" y="4922771"/>
            <a:ext cx="6109648" cy="420756"/>
          </a:xfrm>
          <a:prstGeom prst="rect">
            <a:avLst/>
          </a:prstGeom>
          <a:noFill/>
        </p:spPr>
        <p:txBody>
          <a:bodyPr wrap="square">
            <a:spAutoFit/>
          </a:bodyPr>
          <a:lstStyle/>
          <a:p>
            <a:r>
              <a:rPr lang="fr-FR" sz="1067" dirty="0"/>
              <a:t>* Les valeurs données ici sont valides pour la population d’origine caucasienne ou africaine. Chez la PVVIH la présence d’une lipodystrophie clinique peut remplacer ce critère. </a:t>
            </a:r>
          </a:p>
        </p:txBody>
      </p:sp>
    </p:spTree>
    <p:extLst>
      <p:ext uri="{BB962C8B-B14F-4D97-AF65-F5344CB8AC3E}">
        <p14:creationId xmlns:p14="http://schemas.microsoft.com/office/powerpoint/2010/main" val="1684015679"/>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178</TotalTime>
  <Words>4400</Words>
  <Application>Microsoft Office PowerPoint</Application>
  <PresentationFormat>Grand écran</PresentationFormat>
  <Paragraphs>368</Paragraphs>
  <Slides>22</Slides>
  <Notes>10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22</vt:i4>
      </vt:variant>
    </vt:vector>
  </HeadingPairs>
  <TitlesOfParts>
    <vt:vector size="32" baseType="lpstr">
      <vt:lpstr>Aptos Narrow</vt:lpstr>
      <vt:lpstr>Arial</vt:lpstr>
      <vt:lpstr>Calibri</vt:lpstr>
      <vt:lpstr>Calibri Light</vt:lpstr>
      <vt:lpstr>Courier New</vt:lpstr>
      <vt:lpstr>Helvetica</vt:lpstr>
      <vt:lpstr>Police système Courant</vt:lpstr>
      <vt:lpstr>Times New Roman</vt:lpstr>
      <vt:lpstr>Wingdings</vt:lpstr>
      <vt:lpstr>Rétrospective</vt:lpstr>
      <vt:lpstr>Bien vieillir avec le VIH</vt:lpstr>
      <vt:lpstr>PVVIH suivis à Foch au 17/12/2024</vt:lpstr>
      <vt:lpstr>Vieillir, c’est mieux que mourir!</vt:lpstr>
      <vt:lpstr>Pour vieillir il faut se soigner</vt:lpstr>
      <vt:lpstr>Système immunitaire</vt:lpstr>
      <vt:lpstr>Troubles métaboliques très fréquents</vt:lpstr>
      <vt:lpstr>Comorbidités</vt:lpstr>
      <vt:lpstr>Comorbidités</vt:lpstr>
      <vt:lpstr>Dépistage du diabète et des anomalies lipidiques</vt:lpstr>
      <vt:lpstr>Hypertension artérielle</vt:lpstr>
      <vt:lpstr>Insuffisance coronaire</vt:lpstr>
      <vt:lpstr>Evaluation du risque cardiovasculaire</vt:lpstr>
      <vt:lpstr>Les cancers augmentent avec l’âge</vt:lpstr>
      <vt:lpstr>VIH et cancer</vt:lpstr>
      <vt:lpstr>VIH et cancer</vt:lpstr>
      <vt:lpstr>VIH et cancer</vt:lpstr>
      <vt:lpstr>Os, articulations et muscles</vt:lpstr>
      <vt:lpstr>Vieillissement neurologique</vt:lpstr>
      <vt:lpstr>Au-delà de la médecine</vt:lpstr>
      <vt:lpstr>Comorbidités</vt:lpstr>
      <vt:lpstr>Comorbidités</vt:lpstr>
      <vt:lpstr>Comorbidités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Zucman David</dc:creator>
  <cp:lastModifiedBy>Zucman David</cp:lastModifiedBy>
  <cp:revision>36</cp:revision>
  <dcterms:created xsi:type="dcterms:W3CDTF">2024-12-11T12:12:09Z</dcterms:created>
  <dcterms:modified xsi:type="dcterms:W3CDTF">2024-12-17T15:07:33Z</dcterms:modified>
</cp:coreProperties>
</file>